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60"/>
  </p:notesMasterIdLst>
  <p:sldIdLst>
    <p:sldId id="260" r:id="rId6"/>
    <p:sldId id="479" r:id="rId7"/>
    <p:sldId id="597" r:id="rId8"/>
    <p:sldId id="589" r:id="rId9"/>
    <p:sldId id="588" r:id="rId10"/>
    <p:sldId id="590" r:id="rId11"/>
    <p:sldId id="591" r:id="rId12"/>
    <p:sldId id="592" r:id="rId13"/>
    <p:sldId id="594" r:id="rId14"/>
    <p:sldId id="593" r:id="rId15"/>
    <p:sldId id="595" r:id="rId16"/>
    <p:sldId id="599" r:id="rId17"/>
    <p:sldId id="600" r:id="rId18"/>
    <p:sldId id="596" r:id="rId19"/>
    <p:sldId id="497" r:id="rId20"/>
    <p:sldId id="498" r:id="rId21"/>
    <p:sldId id="499" r:id="rId22"/>
    <p:sldId id="500" r:id="rId23"/>
    <p:sldId id="501" r:id="rId24"/>
    <p:sldId id="502" r:id="rId25"/>
    <p:sldId id="504" r:id="rId26"/>
    <p:sldId id="503" r:id="rId27"/>
    <p:sldId id="505" r:id="rId28"/>
    <p:sldId id="506" r:id="rId29"/>
    <p:sldId id="508" r:id="rId30"/>
    <p:sldId id="507" r:id="rId31"/>
    <p:sldId id="509" r:id="rId32"/>
    <p:sldId id="510" r:id="rId33"/>
    <p:sldId id="512" r:id="rId34"/>
    <p:sldId id="511" r:id="rId35"/>
    <p:sldId id="513" r:id="rId36"/>
    <p:sldId id="514" r:id="rId37"/>
    <p:sldId id="515" r:id="rId38"/>
    <p:sldId id="516" r:id="rId39"/>
    <p:sldId id="572" r:id="rId40"/>
    <p:sldId id="575" r:id="rId41"/>
    <p:sldId id="583" r:id="rId42"/>
    <p:sldId id="585" r:id="rId43"/>
    <p:sldId id="586" r:id="rId44"/>
    <p:sldId id="584" r:id="rId45"/>
    <p:sldId id="576" r:id="rId46"/>
    <p:sldId id="577" r:id="rId47"/>
    <p:sldId id="578" r:id="rId48"/>
    <p:sldId id="579" r:id="rId49"/>
    <p:sldId id="580" r:id="rId50"/>
    <p:sldId id="581" r:id="rId51"/>
    <p:sldId id="601" r:id="rId52"/>
    <p:sldId id="481" r:id="rId53"/>
    <p:sldId id="482" r:id="rId54"/>
    <p:sldId id="483" r:id="rId55"/>
    <p:sldId id="484" r:id="rId56"/>
    <p:sldId id="485" r:id="rId57"/>
    <p:sldId id="486" r:id="rId58"/>
    <p:sldId id="603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55" autoAdjust="0"/>
  </p:normalViewPr>
  <p:slideViewPr>
    <p:cSldViewPr snapToGrid="0">
      <p:cViewPr>
        <p:scale>
          <a:sx n="66" d="100"/>
          <a:sy n="66" d="100"/>
        </p:scale>
        <p:origin x="5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1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4048-D4FA-4757-8931-823313FA43FB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CD2F7-D368-437F-8F9F-CF326B9E6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60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CD2F7-D368-437F-8F9F-CF326B9E6A1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5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29B0B5-A9DB-4BF7-B60C-A477CB61A1A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7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9A9BF-2AA7-D6A5-FDCF-971300A15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D54F03-A03B-CD2A-FE41-81F54C4FD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7227D-BC97-2BD3-8CBD-6417E6465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AD131D-80BF-8338-D53E-2F8863C47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F98022-5098-617C-87A5-E2F6AB50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369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88D5F3-00C4-7EFE-0C5D-796F4EC4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F85818-E1FC-54DF-ADC4-6E44F9BA9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AA354-900C-B6B4-D9A1-A1561EBEF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BDCCE-246A-0D2E-1C4D-C03FEF57C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D6E56-FDCC-01D2-FCC5-30110C6C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9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DD137D-2B83-32C4-7EF6-167B6F962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C514B4-3B70-DE33-4AE2-99FF2418E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0DAE0-2561-9DC6-6CA0-ECCDD882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D8AFEB-1112-9732-E199-71ACFF196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6302-AA6B-7CC2-6270-871CAC81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15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20902-FB16-C521-87CF-2A0173DA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7423F-FF25-123D-60D4-F298476FA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8F621-8603-AB4A-6B58-F9535E613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E4984-08B4-C762-4A4A-6575BA45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B11611-1D01-B9CF-CA4D-47C1710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5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463B5-E9F6-E2A8-A3CA-3009AE9A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91E9CA-05D1-40A7-4E22-AB1F73BB6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FC3BF-D2AE-402C-7080-0819291B2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DCF52-57B5-1A5D-369F-463E66DF1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16AA-327D-1882-8607-411B3968E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F45D3-AD5F-18CB-452F-F43B218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E02A2C-FC80-18A3-CF88-FDCAD62B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E174-E8DB-083E-18D8-ABF4EFEA8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79721-A805-F5E6-A738-12165EE9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899EF-2873-2ABB-C7D3-7E12770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31A657-06F9-370E-4671-6F9F7E2F5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9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DCE4C-9586-7695-4E5A-E8B14AAC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E99151-A5F7-1D37-7DA6-B984CD3C3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3AC0F1-EAE7-377B-A5B4-D1CCDC89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DF2A71-E12B-A576-D280-E2D7623BA4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CA3717-C292-AA30-F027-CAE6B67ED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FD95C5-AD25-A418-562D-FC70EE65B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181D98-3200-0094-4422-4BA802C4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FD84100-5C03-A52F-BFF8-B539EF6D6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6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9BB79-2738-DA77-DA75-F91F11C0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BF9D5E-4B51-ED42-6F2B-81DF12ADD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A5D25B-E780-D5A1-05EE-784C9C1E5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3D81D7-9F35-7534-DD64-D401FE95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267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603A145-AB70-71AC-9CB9-E85F1F03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52F430-1795-1D33-5B00-9DE255F41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11BE9B-1C33-A6EA-0576-E5D2904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58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0FEBA-BFAF-5400-68CE-36BAB8DEF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6F83C6-D285-A42D-49A5-C3BEA6DF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218B72-D9BF-1605-6072-994942E40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46DF5-F315-E04E-E170-C7B80B7B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4DB336-4B4E-5F4E-5ACF-79968A8E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06C9A7-AC4C-566F-6008-D5612C69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8718E-4418-371F-AAA1-A09C579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646F1A-62DB-06F2-51A4-08030E131C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77BD83-216E-8B61-BEAF-547D23F1C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39FFE-31D5-6923-653F-E41FD4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D9451-96B6-B68D-E2E0-ACA8150E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77081F-96D6-A693-8261-198448C6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29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E250A3-7942-A532-426B-07DC3D05D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5F69E6-9511-B139-09DD-BA06614FD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1E484-B717-99C1-3E75-B7E2488752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10FED-916B-4EB5-BE9A-639471627ED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52A668-9A73-B7B0-D0EC-C67055A62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7BF3C-3604-E437-061B-3B1CDFBDF6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085331-D09B-4513-857A-06831456DF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10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customXml" Target="../../customXml/item3.xml"/><Relationship Id="rId7" Type="http://schemas.openxmlformats.org/officeDocument/2006/relationships/image" Target="../media/image57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F9928-63E4-177A-E7EF-27E221CF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038B5-D0FE-9D95-6ED2-39F06D3D7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Actor-Critic:PPO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BEADFE-AC5F-D903-524E-ACE9E00B3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1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B46FC-07B6-2B8E-F531-723809C3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ko-KR" altLang="en-US" sz="28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</a:p>
              <a:p>
                <a:pPr marL="0" indent="0">
                  <a:buNone/>
                </a:pPr>
                <a:r>
                  <a:rPr lang="ko-KR" altLang="en-US" dirty="0"/>
                  <a:t>              </a:t>
                </a: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    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aseline="30000" dirty="0"/>
              </a:p>
              <a:p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 =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8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8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+ V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t+n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- </a:t>
                </a:r>
                <a:r>
                  <a:rPr lang="en-US" altLang="ko-KR" dirty="0"/>
                  <a:t>V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True value function is unknow. We use learnt value function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As n grows, the estimation become closer to the true value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But variance grows because r</a:t>
                </a:r>
                <a:r>
                  <a:rPr lang="en-US" altLang="ko-KR" baseline="-25000" dirty="0"/>
                  <a:t>t+1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 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t+1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t+2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…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+ </a:t>
                </a:r>
                <a:r>
                  <a:rPr lang="en-US" altLang="ko-KR" sz="2400" baseline="0" dirty="0">
                    <a:solidFill>
                      <a:schemeClr val="tx1"/>
                    </a:solidFill>
                  </a:rPr>
                  <a:t>r</a:t>
                </a:r>
                <a:r>
                  <a:rPr lang="en-US" altLang="ko-KR" sz="2400" baseline="-250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2400" baseline="-25000" dirty="0">
                    <a:solidFill>
                      <a:schemeClr val="tx1"/>
                    </a:solidFill>
                  </a:rPr>
                  <a:t> </a:t>
                </a:r>
                <a:endParaRPr lang="en-US" altLang="ko-KR" sz="2400" baseline="-250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Mixing various n size, we can find a precise est. with low variance</a:t>
                </a: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sym typeface="Wingdings" panose="05000000000000000000" pitchFamily="2" charset="2"/>
                  </a:rPr>
                  <a:t> TD(lambda)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C3B4628-0CF4-95EC-FC71-FCE23F544F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46132"/>
              </a:xfrm>
              <a:blipFill>
                <a:blip r:embed="rId2"/>
                <a:stretch>
                  <a:fillRect l="-1043" t="-31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D9495C7-D800-E04B-75D9-59B251DD925F}"/>
              </a:ext>
            </a:extLst>
          </p:cNvPr>
          <p:cNvSpPr txBox="1"/>
          <p:nvPr/>
        </p:nvSpPr>
        <p:spPr>
          <a:xfrm>
            <a:off x="4541070" y="240568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2B9739A-0856-D324-6DC2-39B1A03B329E}"/>
              </a:ext>
            </a:extLst>
          </p:cNvPr>
          <p:cNvCxnSpPr>
            <a:cxnSpLocks/>
          </p:cNvCxnSpPr>
          <p:nvPr/>
        </p:nvCxnSpPr>
        <p:spPr>
          <a:xfrm>
            <a:off x="3061634" y="2354574"/>
            <a:ext cx="473107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D8CA42D-CF37-FF4E-0D00-D50BD3815188}"/>
              </a:ext>
            </a:extLst>
          </p:cNvPr>
          <p:cNvSpPr txBox="1"/>
          <p:nvPr/>
        </p:nvSpPr>
        <p:spPr>
          <a:xfrm>
            <a:off x="3061634" y="3231281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error</a:t>
            </a:r>
            <a:endParaRPr lang="ko-KR" altLang="en-US" sz="1600" baseline="-25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BD19F99-C6B3-8795-7B2A-17A71DFF8977}"/>
              </a:ext>
            </a:extLst>
          </p:cNvPr>
          <p:cNvCxnSpPr>
            <a:cxnSpLocks/>
          </p:cNvCxnSpPr>
          <p:nvPr/>
        </p:nvCxnSpPr>
        <p:spPr>
          <a:xfrm>
            <a:off x="3061634" y="3197994"/>
            <a:ext cx="7991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2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EBE7-94A5-E733-4FBA-DD454256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(1-</a:t>
                </a:r>
                <a:r>
                  <a:rPr lang="ko-KR" altLang="en-US" baseline="-25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)(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1</a:t>
                </a:r>
                <a14:m>
                  <m:oMath xmlns:m="http://schemas.openxmlformats.org/officeDocument/2006/math">
                    <m:r>
                      <a:rPr lang="en-US" altLang="ko-KR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2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i="1" dirty="0"/>
                  <a:t>A</a:t>
                </a:r>
                <a:r>
                  <a:rPr lang="en-US" altLang="ko-KR" baseline="-25000" dirty="0"/>
                  <a:t>3</a:t>
                </a:r>
                <a14:m>
                  <m:oMath xmlns:m="http://schemas.openxmlformats.org/officeDocument/2006/math"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)+ … 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400" i="1" dirty="0" smtClean="0">
                        <a:solidFill>
                          <a:schemeClr val="tx1"/>
                        </a:solidFill>
                      </a:rPr>
                      <m:t>A</m:t>
                    </m:r>
                    <m:r>
                      <m:rPr>
                        <m:nor/>
                      </m:rPr>
                      <a:rPr lang="en-US" altLang="ko-KR" sz="2400" b="0" i="0" baseline="-25000" dirty="0" smtClean="0">
                        <a:solidFill>
                          <a:schemeClr val="tx1"/>
                        </a:solidFill>
                      </a:rPr>
                      <m:t>n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st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at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chemeClr val="tx1"/>
                        </a:solidFill>
                      </a:rPr>
                      <m:t>)</m:t>
                    </m:r>
                    <m:r>
                      <a:rPr lang="en-US" altLang="ko-KR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+…+</a:t>
                </a:r>
                <a:r>
                  <a:rPr lang="ko-KR" alt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sz="2400" b="0" i="0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ko-KR" alt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ko-KR" sz="2400" dirty="0">
                    <a:solidFill>
                      <a:schemeClr val="tx1"/>
                    </a:solidFill>
                  </a:rPr>
                  <a:t>We want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2400" dirty="0">
                    <a:solidFill>
                      <a:schemeClr val="tx1"/>
                    </a:solidFill>
                  </a:rPr>
                  <a:t> +…+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400" baseline="30000" dirty="0">
                    <a:solidFill>
                      <a:schemeClr val="tx1"/>
                    </a:solidFill>
                  </a:rPr>
                  <a:t>n-1</a:t>
                </a:r>
                <a:r>
                  <a:rPr lang="en-US" altLang="ko-KR" sz="2400" dirty="0">
                    <a:solidFill>
                      <a:schemeClr val="tx1"/>
                    </a:solidFill>
                  </a:rPr>
                  <a:t> to be 1, so multiply (1-</a:t>
                </a:r>
                <a:r>
                  <a:rPr lang="ko-KR" altLang="en-US" baseline="-25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</a:p>
              <a:p>
                <a:endParaRPr lang="en-US" altLang="ko-KR" dirty="0"/>
              </a:p>
              <a:p>
                <a:r>
                  <a:rPr lang="en-US" altLang="ko-KR" sz="2800" i="1" dirty="0">
                    <a:solidFill>
                      <a:schemeClr val="tx1"/>
                    </a:solidFill>
                  </a:rPr>
                  <a:t>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GAE(</a:t>
                </a:r>
                <a14:m>
                  <m:oMath xmlns:m="http://schemas.openxmlformats.org/officeDocument/2006/math">
                    <m:r>
                      <a:rPr lang="ko-KR" altLang="en-US" sz="280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2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)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(s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sz="2800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sz="28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𝛾𝜆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baseline="30000" dirty="0">
                    <a:solidFill>
                      <a:schemeClr val="tx1"/>
                    </a:solidFill>
                  </a:rPr>
                  <a:t> …. </a:t>
                </a:r>
              </a:p>
              <a:p>
                <a:pPr lvl="1"/>
                <a:r>
                  <a:rPr lang="en-US" altLang="ko-KR" dirty="0"/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= 0 : 1-step</a:t>
                </a:r>
              </a:p>
              <a:p>
                <a:pPr lvl="1"/>
                <a:r>
                  <a:rPr lang="en-US" altLang="ko-KR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= 1 : Return </a:t>
                </a:r>
              </a:p>
              <a:p>
                <a:pPr marL="457200" lvl="1" indent="0">
                  <a:buNone/>
                </a:pPr>
                <a:r>
                  <a:rPr lang="en-US" altLang="ko-KR" dirty="0"/>
                  <a:t>  (as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dirty="0"/>
                  <a:t> grows, </a:t>
                </a:r>
                <a:r>
                  <a:rPr lang="en-US" altLang="ko-KR" i="1" dirty="0"/>
                  <a:t>A</a:t>
                </a:r>
                <a:r>
                  <a:rPr lang="en-US" altLang="ko-KR" baseline="-25000" dirty="0"/>
                  <a:t>GAE(</a:t>
                </a:r>
                <a14:m>
                  <m:oMath xmlns:m="http://schemas.openxmlformats.org/officeDocument/2006/math"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ko-KR" baseline="-25000" dirty="0"/>
                  <a:t>)</a:t>
                </a:r>
                <a:r>
                  <a:rPr lang="en-US" altLang="ko-KR" dirty="0"/>
                  <a:t>(s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, a</a:t>
                </a:r>
                <a:r>
                  <a:rPr lang="en-US" altLang="ko-KR" baseline="-25000" dirty="0"/>
                  <a:t>t</a:t>
                </a:r>
                <a:r>
                  <a:rPr lang="en-US" altLang="ko-KR" dirty="0"/>
                  <a:t>) is closer to the true Return)</a:t>
                </a:r>
              </a:p>
              <a:p>
                <a:pPr marL="0" indent="0">
                  <a:buNone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FADBAA-4B2D-2570-0C2F-C8936FDA5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2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/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altLang="ko-KR" sz="2400" b="0" i="1" baseline="-25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5BD788-6BBC-5476-AA85-7C94D5150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107" y="2493692"/>
                <a:ext cx="579550" cy="360804"/>
              </a:xfrm>
              <a:prstGeom prst="rect">
                <a:avLst/>
              </a:prstGeom>
              <a:blipFill>
                <a:blip r:embed="rId3"/>
                <a:stretch>
                  <a:fillRect b="-20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8269B0D-A700-145E-4696-E2388AEBF73A}"/>
              </a:ext>
            </a:extLst>
          </p:cNvPr>
          <p:cNvCxnSpPr>
            <a:cxnSpLocks/>
          </p:cNvCxnSpPr>
          <p:nvPr/>
        </p:nvCxnSpPr>
        <p:spPr>
          <a:xfrm>
            <a:off x="4558507" y="2340060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/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endParaRPr lang="en-US" altLang="ko-KR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28F0F1-9CF8-84ED-F58B-70A847417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332" y="2479634"/>
                <a:ext cx="1843313" cy="738664"/>
              </a:xfrm>
              <a:prstGeom prst="rect">
                <a:avLst/>
              </a:prstGeom>
              <a:blipFill>
                <a:blip r:embed="rId4"/>
                <a:stretch>
                  <a:fillRect l="-5941" t="-132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2A48D8E-E4B5-BB5D-7716-959DF04C231E}"/>
              </a:ext>
            </a:extLst>
          </p:cNvPr>
          <p:cNvCxnSpPr>
            <a:cxnSpLocks/>
          </p:cNvCxnSpPr>
          <p:nvPr/>
        </p:nvCxnSpPr>
        <p:spPr>
          <a:xfrm>
            <a:off x="6444345" y="2337295"/>
            <a:ext cx="15684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/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sz="2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m:rPr>
                        <m:nor/>
                      </m:rPr>
                      <a:rPr lang="en-US" altLang="ko-KR" sz="2400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sz="2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sz="2400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sz="24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0F09BD-FE0F-A29B-D027-A04736EB0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105" y="2489428"/>
                <a:ext cx="3062515" cy="369332"/>
              </a:xfrm>
              <a:prstGeom prst="rect">
                <a:avLst/>
              </a:prstGeom>
              <a:blipFill>
                <a:blip r:embed="rId5"/>
                <a:stretch>
                  <a:fillRect l="-3586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4DFCCA4-7903-CF0E-4D4F-A94C96286C51}"/>
              </a:ext>
            </a:extLst>
          </p:cNvPr>
          <p:cNvCxnSpPr>
            <a:cxnSpLocks/>
          </p:cNvCxnSpPr>
          <p:nvPr/>
        </p:nvCxnSpPr>
        <p:spPr>
          <a:xfrm>
            <a:off x="8332105" y="2337295"/>
            <a:ext cx="179886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/>
              <p:nvPr/>
            </p:nvSpPr>
            <p:spPr>
              <a:xfrm>
                <a:off x="5837153" y="6387233"/>
                <a:ext cx="3396343" cy="240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lower</m:t>
                      </m:r>
                      <m: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depencence</m:t>
                      </m:r>
                      <m: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on</m:t>
                      </m:r>
                      <m: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value</m:t>
                      </m:r>
                      <m: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function</m:t>
                      </m:r>
                    </m:oMath>
                  </m:oMathPara>
                </a14:m>
                <a:endParaRPr lang="en-US" altLang="ko-KR" sz="1600" baseline="30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DDA0C3-94D9-12AA-0BEE-BD0709AA2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53" y="6387233"/>
                <a:ext cx="3396343" cy="240579"/>
              </a:xfrm>
              <a:prstGeom prst="rect">
                <a:avLst/>
              </a:prstGeom>
              <a:blipFill>
                <a:blip r:embed="rId6"/>
                <a:stretch>
                  <a:fillRect b="-3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871DE33-74F9-59C4-A024-02C681307A4B}"/>
              </a:ext>
            </a:extLst>
          </p:cNvPr>
          <p:cNvCxnSpPr>
            <a:cxnSpLocks/>
          </p:cNvCxnSpPr>
          <p:nvPr/>
        </p:nvCxnSpPr>
        <p:spPr>
          <a:xfrm>
            <a:off x="5646057" y="6332214"/>
            <a:ext cx="339634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20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2EB56-942A-4D3B-5EE3-DACC201B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A0AD8-84CC-A203-AA35-3FA24355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87" y="2178730"/>
            <a:ext cx="8848053" cy="400435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3D94D6D-1C30-F7CE-BCE4-65115C113037}"/>
              </a:ext>
            </a:extLst>
          </p:cNvPr>
          <p:cNvCxnSpPr>
            <a:cxnSpLocks/>
          </p:cNvCxnSpPr>
          <p:nvPr/>
        </p:nvCxnSpPr>
        <p:spPr>
          <a:xfrm>
            <a:off x="4441370" y="4706614"/>
            <a:ext cx="209005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60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44019-6F4E-5303-F306-0B0F5288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7588B-82E1-7295-B9C7-06322F062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2105931"/>
            <a:ext cx="8032750" cy="394652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63EC75-6750-53BE-676C-0A5F7C377128}"/>
              </a:ext>
            </a:extLst>
          </p:cNvPr>
          <p:cNvCxnSpPr>
            <a:cxnSpLocks/>
          </p:cNvCxnSpPr>
          <p:nvPr/>
        </p:nvCxnSpPr>
        <p:spPr>
          <a:xfrm>
            <a:off x="4397828" y="4808214"/>
            <a:ext cx="232228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79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PG</a:t>
            </a:r>
            <a:br>
              <a:rPr lang="en-US" altLang="ko-KR" dirty="0"/>
            </a:br>
            <a:r>
              <a:rPr lang="en-US" altLang="ko-KR" dirty="0"/>
              <a:t>Off-policy AC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352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6CF959-480A-CBDD-B675-AAB8C5C4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dirty="0" smtClean="0"/>
                                <m:t>c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ollects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Data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</m:t>
                              </m:r>
                            </m: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ko-KR" altLang="en-US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: </m:t>
                              </m:r>
                              <m:r>
                                <m:rPr>
                                  <m:nor/>
                                </m:rPr>
                                <a:rPr lang="en-US" altLang="ko-KR" b="0" i="0" dirty="0" smtClean="0"/>
                                <m:t>l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earns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Target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policy</m:t>
                              </m:r>
                              <m:r>
                                <m:rPr>
                                  <m:nor/>
                                </m:rPr>
                                <a:rPr lang="en-US" altLang="ko-KR" dirty="0"/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e = (s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0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a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T-1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r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s</a:t>
                </a:r>
                <a:r>
                  <a:rPr lang="en-US" altLang="ko-KR" baseline="-25000" dirty="0">
                    <a:solidFill>
                      <a:schemeClr val="tx1"/>
                    </a:solidFill>
                  </a:rPr>
                  <a:t>T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...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r1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r2 + …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baseline="30000" dirty="0"/>
                  <a:t>n-1</a:t>
                </a:r>
                <a:r>
                  <a:rPr lang="en-US" altLang="ko-KR" dirty="0"/>
                  <a:t>r</a:t>
                </a:r>
                <a:r>
                  <a:rPr lang="en-US" altLang="ko-KR" baseline="-25000" dirty="0"/>
                  <a:t>T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70E598D-C3C6-7648-B330-CA9840CA2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632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649DC-5CCC-77B0-5CDD-D3651A24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...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              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56A6C8E-D38B-2193-5C75-68306D2DD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5A85CC3-860D-302A-268E-088C38868384}"/>
              </a:ext>
            </a:extLst>
          </p:cNvPr>
          <p:cNvCxnSpPr/>
          <p:nvPr/>
        </p:nvCxnSpPr>
        <p:spPr>
          <a:xfrm>
            <a:off x="4586748" y="4911211"/>
            <a:ext cx="398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A5F6723-FF6D-5557-D6F6-B704E2E6EE1E}"/>
              </a:ext>
            </a:extLst>
          </p:cNvPr>
          <p:cNvSpPr txBox="1"/>
          <p:nvPr/>
        </p:nvSpPr>
        <p:spPr>
          <a:xfrm>
            <a:off x="4785851" y="4911211"/>
            <a:ext cx="159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E082F44-D524-7C51-98BE-C1F7628FB816}"/>
              </a:ext>
            </a:extLst>
          </p:cNvPr>
          <p:cNvCxnSpPr/>
          <p:nvPr/>
        </p:nvCxnSpPr>
        <p:spPr>
          <a:xfrm>
            <a:off x="4586748" y="6007508"/>
            <a:ext cx="39820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46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4E71C6-B38C-23F4-0B1A-A2D4B59F6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		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                    		  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ko-KR" dirty="0"/>
                  <a:t>		    		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))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             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A4E71C6-B38C-23F4-0B1A-A2D4B59F6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CA164D67-FB32-9989-ED3C-67289CC9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B20A50-27BA-F36C-3CDF-925BFC921808}"/>
              </a:ext>
            </a:extLst>
          </p:cNvPr>
          <p:cNvSpPr/>
          <p:nvPr/>
        </p:nvSpPr>
        <p:spPr>
          <a:xfrm>
            <a:off x="4454014" y="1825625"/>
            <a:ext cx="4967025" cy="2175669"/>
          </a:xfrm>
          <a:prstGeom prst="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B68E1-5E78-7E53-D783-6E88F0EAE961}"/>
                  </a:ext>
                </a:extLst>
              </p:cNvPr>
              <p:cNvSpPr txBox="1"/>
              <p:nvPr/>
            </p:nvSpPr>
            <p:spPr>
              <a:xfrm>
                <a:off x="9518855" y="1825625"/>
                <a:ext cx="26731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ko-KR" sz="2800" b="0" dirty="0">
                    <a:solidFill>
                      <a:schemeClr val="bg1">
                        <a:lumMod val="65000"/>
                      </a:schemeClr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baseline="-2500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b="0" i="1" baseline="-2500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sz="28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B68E1-5E78-7E53-D783-6E88F0EAE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855" y="1825625"/>
                <a:ext cx="2673145" cy="523220"/>
              </a:xfrm>
              <a:prstGeom prst="rect">
                <a:avLst/>
              </a:prstGeom>
              <a:blipFill>
                <a:blip r:embed="rId3"/>
                <a:stretch>
                  <a:fillRect l="-4556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66B1E-F24E-0337-46B9-C2BB9E3739DB}"/>
                  </a:ext>
                </a:extLst>
              </p:cNvPr>
              <p:cNvSpPr txBox="1"/>
              <p:nvPr/>
            </p:nvSpPr>
            <p:spPr>
              <a:xfrm>
                <a:off x="9898999" y="5734634"/>
                <a:ext cx="1293641" cy="768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lang="ko-KR" altLang="en-US" sz="2400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sz="2400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A66B1E-F24E-0337-46B9-C2BB9E37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99" y="5734634"/>
                <a:ext cx="1293641" cy="768993"/>
              </a:xfrm>
              <a:prstGeom prst="rect">
                <a:avLst/>
              </a:prstGeom>
              <a:blipFill>
                <a:blip r:embed="rId4"/>
                <a:stretch>
                  <a:fillRect l="-472" r="-15094" b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96E7AA-8FEB-9F15-2580-E0EF956C162F}"/>
              </a:ext>
            </a:extLst>
          </p:cNvPr>
          <p:cNvCxnSpPr>
            <a:cxnSpLocks/>
          </p:cNvCxnSpPr>
          <p:nvPr/>
        </p:nvCxnSpPr>
        <p:spPr>
          <a:xfrm>
            <a:off x="6946490" y="5528160"/>
            <a:ext cx="190254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DFA0143-DE38-CD8F-4819-93F798815BC0}"/>
              </a:ext>
            </a:extLst>
          </p:cNvPr>
          <p:cNvCxnSpPr>
            <a:cxnSpLocks/>
          </p:cNvCxnSpPr>
          <p:nvPr/>
        </p:nvCxnSpPr>
        <p:spPr>
          <a:xfrm>
            <a:off x="4680154" y="5498664"/>
            <a:ext cx="14010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1FAF723-BDC1-8450-1B6B-3C36EB22C45D}"/>
              </a:ext>
            </a:extLst>
          </p:cNvPr>
          <p:cNvCxnSpPr/>
          <p:nvPr/>
        </p:nvCxnSpPr>
        <p:spPr>
          <a:xfrm>
            <a:off x="5279923" y="4001294"/>
            <a:ext cx="0" cy="939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A7EB5DB-A0E7-1F31-104C-A4A52420F0F3}"/>
              </a:ext>
            </a:extLst>
          </p:cNvPr>
          <p:cNvCxnSpPr>
            <a:cxnSpLocks/>
          </p:cNvCxnSpPr>
          <p:nvPr/>
        </p:nvCxnSpPr>
        <p:spPr>
          <a:xfrm flipH="1" flipV="1">
            <a:off x="9217742" y="5663381"/>
            <a:ext cx="486697" cy="280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341C09-C54D-6175-D785-C754E4A3CEC6}"/>
                  </a:ext>
                </a:extLst>
              </p:cNvPr>
              <p:cNvSpPr txBox="1"/>
              <p:nvPr/>
            </p:nvSpPr>
            <p:spPr>
              <a:xfrm>
                <a:off x="1544278" y="6122573"/>
                <a:ext cx="6271752" cy="471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b="0" dirty="0">
                    <a:solidFill>
                      <a:schemeClr val="bg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𝑠𝑡</m:t>
                        </m:r>
                      </m:e>
                    </m:d>
                    <m:r>
                      <a:rPr lang="en-US" altLang="ko-KR" sz="2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0" i="1" baseline="-2500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24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bg2">
                        <a:lumMod val="75000"/>
                      </a:schemeClr>
                    </a:solidFill>
                  </a:rPr>
                  <a:t>[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𝑒𝑡</m:t>
                    </m:r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e>
                        <m:r>
                          <a:rPr lang="en-US" altLang="ko-KR" sz="2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chemeClr val="bg2">
                        <a:lumMod val="75000"/>
                      </a:schemeClr>
                    </a:solidFill>
                  </a:rPr>
                  <a:t>]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5341C09-C54D-6175-D785-C754E4A3C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4278" y="6122573"/>
                <a:ext cx="6271752" cy="471539"/>
              </a:xfrm>
              <a:prstGeom prst="rect">
                <a:avLst/>
              </a:prstGeom>
              <a:blipFill>
                <a:blip r:embed="rId5"/>
                <a:stretch>
                  <a:fillRect l="-1458" t="-8974" b="-28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817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nary>
                    <m:box>
                      <m:box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b="0" i="1" baseline="-25000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box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altLang="ko-KR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8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box>
                          <m:box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i="1" baseline="-2500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box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	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6C556CEF-4181-C5EC-0564-DBF257F81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4196750-691F-E009-E867-9BB9A91C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Policy Gradient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E72F80A-9C42-263B-CCF8-D736B16B7ABE}"/>
              </a:ext>
            </a:extLst>
          </p:cNvPr>
          <p:cNvCxnSpPr>
            <a:cxnSpLocks/>
          </p:cNvCxnSpPr>
          <p:nvPr/>
        </p:nvCxnSpPr>
        <p:spPr>
          <a:xfrm>
            <a:off x="4513006" y="3000676"/>
            <a:ext cx="693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5C7FF5-025D-DED0-222F-CADBF4F23DAC}"/>
              </a:ext>
            </a:extLst>
          </p:cNvPr>
          <p:cNvSpPr txBox="1"/>
          <p:nvPr/>
        </p:nvSpPr>
        <p:spPr>
          <a:xfrm>
            <a:off x="5007077" y="2975728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Importance sampling ratio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/>
              <p:nvPr/>
            </p:nvSpPr>
            <p:spPr>
              <a:xfrm>
                <a:off x="3318387" y="5029200"/>
                <a:ext cx="6630148" cy="616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𝑠𝑇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ko-KR" sz="2400" i="1" baseline="-250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D49D76-ED2D-1D34-153F-C4E38002E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87" y="5029200"/>
                <a:ext cx="6630148" cy="616707"/>
              </a:xfrm>
              <a:prstGeom prst="rect">
                <a:avLst/>
              </a:prstGeom>
              <a:blipFill>
                <a:blip r:embed="rId3"/>
                <a:stretch>
                  <a:fillRect b="-11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1CE04-8370-6C7B-41E7-E50C600FC7D1}"/>
              </a:ext>
            </a:extLst>
          </p:cNvPr>
          <p:cNvCxnSpPr>
            <a:cxnSpLocks/>
          </p:cNvCxnSpPr>
          <p:nvPr/>
        </p:nvCxnSpPr>
        <p:spPr>
          <a:xfrm>
            <a:off x="3559276" y="4834394"/>
            <a:ext cx="9684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/>
              <p:nvPr/>
            </p:nvSpPr>
            <p:spPr>
              <a:xfrm>
                <a:off x="3436374" y="5839505"/>
                <a:ext cx="3760517" cy="602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b="0" i="0" baseline="-250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...</m:t>
                              </m:r>
                              <m:r>
                                <m:rPr>
                                  <m:nor/>
                                </m:rPr>
                                <a:rPr lang="ko-KR" altLang="en-US" sz="2400" dirty="0"/>
                                <m:t> 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ko-KR" sz="2400" i="1" baseline="-250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86445B-62CD-E43A-8892-608E89D2C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374" y="5839505"/>
                <a:ext cx="3760517" cy="602986"/>
              </a:xfrm>
              <a:prstGeom prst="rect">
                <a:avLst/>
              </a:prstGeom>
              <a:blipFill>
                <a:blip r:embed="rId4"/>
                <a:stretch>
                  <a:fillRect b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B5E129-5847-8882-FCE7-E97A3B05A47A}"/>
              </a:ext>
            </a:extLst>
          </p:cNvPr>
          <p:cNvCxnSpPr>
            <a:cxnSpLocks/>
          </p:cNvCxnSpPr>
          <p:nvPr/>
        </p:nvCxnSpPr>
        <p:spPr>
          <a:xfrm flipH="1">
            <a:off x="7477432" y="6176963"/>
            <a:ext cx="8996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1426C3-9AA1-CE0A-AF7E-A3487220305C}"/>
              </a:ext>
            </a:extLst>
          </p:cNvPr>
          <p:cNvSpPr txBox="1"/>
          <p:nvPr/>
        </p:nvSpPr>
        <p:spPr>
          <a:xfrm>
            <a:off x="8508449" y="5863999"/>
            <a:ext cx="328253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be a very big, causing instability in learning due to the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3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72649-A24E-C960-0593-85EEAF03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Actor-Critic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16265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80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sz="2800" b="0" dirty="0">
                    <a:solidFill>
                      <a:schemeClr val="tx1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ko-KR" sz="2800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</a:t>
                </a:r>
                <a:r>
                  <a:rPr lang="en-US" altLang="ko-KR" dirty="0">
                    <a:sym typeface="Wingdings" panose="05000000000000000000" pitchFamily="2" charset="2"/>
                  </a:rPr>
                  <a:t> 1-step AC</a:t>
                </a:r>
                <a:endParaRPr lang="en-US" altLang="ko-KR" sz="2800" dirty="0">
                  <a:solidFill>
                    <a:schemeClr val="tx1"/>
                  </a:solidFill>
                </a:endParaRPr>
              </a:p>
              <a:p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/>
                  <a:t>[(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ko-KR" dirty="0"/>
                  <a:t>]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2081DB-F2B1-F705-914D-E4ADE109F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16265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DEA0F1-02A0-F0A4-A0C1-FE90097EA513}"/>
                  </a:ext>
                </a:extLst>
              </p:cNvPr>
              <p:cNvSpPr txBox="1"/>
              <p:nvPr/>
            </p:nvSpPr>
            <p:spPr>
              <a:xfrm>
                <a:off x="2665771" y="4897054"/>
                <a:ext cx="8688029" cy="15958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ko-KR" altLang="en-US" sz="2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ko-KR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ko-KR" altLang="en-US" sz="2400" i="1" baseline="30000">
                                  <a:latin typeface="Cambria Math" panose="02040503050406030204" pitchFamily="18" charset="0"/>
                                </a:rPr>
                                <m:t>𝜋𝜃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altLang="ko-KR" sz="2400" i="1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ko-KR" altLang="en-US" sz="2400" i="1" baseline="-2500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ko-KR" alt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ko-KR" altLang="en-US" sz="2400" i="1" baseline="-2500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sz="2400" dirty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sz="2400" i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sz="2400" i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ko-KR" altLang="en-US" sz="2400" i="0" baseline="-25000">
                        <a:latin typeface="Cambria Math" panose="02040503050406030204" pitchFamily="18" charset="0"/>
                      </a:rPr>
                      <m:t>θ</m:t>
                    </m:r>
                    <m:r>
                      <m:rPr>
                        <m:sty m:val="p"/>
                      </m:rPr>
                      <a:rPr lang="en-US" altLang="ko-KR" sz="2400" i="0">
                        <a:latin typeface="Cambria Math" panose="02040503050406030204" pitchFamily="18" charset="0"/>
                      </a:rPr>
                      <m:t>log</m:t>
                    </m:r>
                    <m:r>
                      <m:rPr>
                        <m:sty m:val="p"/>
                      </m:rPr>
                      <a:rPr lang="ko-KR" altLang="en-US" sz="2400" i="0">
                        <a:latin typeface="Cambria Math" panose="02040503050406030204" pitchFamily="18" charset="0"/>
                      </a:rPr>
                      <m:t>π</m:t>
                    </m:r>
                    <m:r>
                      <m:rPr>
                        <m:sty m:val="p"/>
                      </m:rPr>
                      <a:rPr lang="ko-KR" altLang="en-US" sz="2400" i="0" baseline="-2500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altLang="ko-KR" sz="24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altLang="ko-KR" sz="2400" i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CDEA0F1-02A0-F0A4-A0C1-FE90097EA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771" y="4897054"/>
                <a:ext cx="8688029" cy="1595821"/>
              </a:xfrm>
              <a:prstGeom prst="rect">
                <a:avLst/>
              </a:prstGeom>
              <a:blipFill>
                <a:blip r:embed="rId3"/>
                <a:stretch>
                  <a:fillRect b="-3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3211821-5CEC-1B81-166F-E7C7657E58CD}"/>
              </a:ext>
            </a:extLst>
          </p:cNvPr>
          <p:cNvCxnSpPr>
            <a:cxnSpLocks/>
          </p:cNvCxnSpPr>
          <p:nvPr/>
        </p:nvCxnSpPr>
        <p:spPr>
          <a:xfrm>
            <a:off x="2239301" y="5389739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0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5FCF8-973C-1534-F428-2B1D4F13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D1D1F-6B14-D249-3556-5F3C30E24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Advantage function</a:t>
            </a:r>
          </a:p>
          <a:p>
            <a:r>
              <a:rPr lang="en-US" altLang="ko-KR" dirty="0"/>
              <a:t>Generalized Advantage Estimator (GAE)</a:t>
            </a:r>
          </a:p>
          <a:p>
            <a:r>
              <a:rPr lang="en-US" altLang="ko-KR" dirty="0"/>
              <a:t>Off-policy Policy Gradient</a:t>
            </a:r>
          </a:p>
          <a:p>
            <a:r>
              <a:rPr lang="en-US" altLang="ko-KR" dirty="0"/>
              <a:t>Off-policy Actor-Critic</a:t>
            </a:r>
          </a:p>
          <a:p>
            <a:r>
              <a:rPr lang="en-US" altLang="ko-KR" dirty="0"/>
              <a:t>Proximal Policy Optimization(PPO)</a:t>
            </a:r>
          </a:p>
          <a:p>
            <a:r>
              <a:rPr lang="en-US" altLang="ko-KR" dirty="0"/>
              <a:t>Code Ex.</a:t>
            </a:r>
          </a:p>
          <a:p>
            <a:r>
              <a:rPr lang="en-US" altLang="ko-KR" dirty="0"/>
              <a:t>PPO continuous action</a:t>
            </a:r>
          </a:p>
          <a:p>
            <a:r>
              <a:rPr lang="en-US" altLang="ko-KR" dirty="0"/>
              <a:t>Code Ex.</a:t>
            </a:r>
          </a:p>
        </p:txBody>
      </p:sp>
    </p:spTree>
    <p:extLst>
      <p:ext uri="{BB962C8B-B14F-4D97-AF65-F5344CB8AC3E}">
        <p14:creationId xmlns:p14="http://schemas.microsoft.com/office/powerpoint/2010/main" val="364111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469CD8-936A-5986-7E29-13731015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Off-policy Actor-Critic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What about Critic?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ko-KR" altLang="en-US" i="1" smtClean="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ko-KR" altLang="en-US" i="1" baseline="30000">
                                        <a:latin typeface="Cambria Math" panose="02040503050406030204" pitchFamily="18" charset="0"/>
                                      </a:rPr>
                                      <m:t>𝜋𝜃</m:t>
                                    </m:r>
                                    <m:d>
                                      <m:d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ko-KR" i="1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800" i="0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8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8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𝜋𝜃</m:t>
                    </m:r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ko-KR" altLang="en-US" i="1" baseline="30000">
                                    <a:latin typeface="Cambria Math" panose="02040503050406030204" pitchFamily="18" charset="0"/>
                                  </a:rPr>
                                  <m:t>𝜋𝜃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800" dirty="0">
                    <a:latin typeface="Cambria Math" panose="02040503050406030204" pitchFamily="18" charset="0"/>
                  </a:rPr>
                  <a:t>]</a:t>
                </a:r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/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63C3973-8AB1-C23D-C1E6-63426794AA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E31BF-7B84-A10F-A221-129A65173084}"/>
                  </a:ext>
                </a:extLst>
              </p:cNvPr>
              <p:cNvSpPr txBox="1"/>
              <p:nvPr/>
            </p:nvSpPr>
            <p:spPr>
              <a:xfrm>
                <a:off x="1719413" y="4161289"/>
                <a:ext cx="9634387" cy="15587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ko-KR" altLang="en-US" sz="2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nary>
                          <m:f>
                            <m:fPr>
                              <m:ctrlPr>
                                <a:rPr lang="en-US" altLang="ko-KR" sz="2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ko-KR" altLang="en-US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ko-KR" altLang="en-US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2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d>
                                <m:dPr>
                                  <m:ctrlP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ko-KR" sz="2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altLang="ko-KR" sz="2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ko-KR" sz="2400" b="0" i="1" dirty="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400" b="0" i="1" dirty="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ko-KR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ko-KR" altLang="en-US" sz="2400" i="1" baseline="30000">
                                      <a:latin typeface="Cambria Math" panose="02040503050406030204" pitchFamily="18" charset="0"/>
                                    </a:rPr>
                                    <m:t>𝜋𝜃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altLang="ko-KR" sz="24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ko-KR" altLang="en-US" sz="2400" i="1" baseline="30000">
                                      <a:latin typeface="Cambria Math" panose="02040503050406030204" pitchFamily="18" charset="0"/>
                                    </a:rPr>
                                    <m:t>𝜋𝜃</m:t>
                                  </m:r>
                                  <m:d>
                                    <m:dPr>
                                      <m:ctrl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2400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2400" i="1" dirty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2400" dirty="0">
                  <a:latin typeface="Cambria Math" panose="02040503050406030204" pitchFamily="18" charset="0"/>
                </a:endParaRPr>
              </a:p>
              <a:p>
                <a:r>
                  <a:rPr lang="en-US" altLang="ko-KR" sz="2400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sz="2400" i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2400" i="0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altLang="ko-KR" sz="240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sz="2400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ko-KR" altLang="en-US" sz="24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2400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ko-KR" altLang="en-US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4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ko-KR" altLang="en-US" sz="2400" i="1" baseline="30000">
                                <a:latin typeface="Cambria Math" panose="02040503050406030204" pitchFamily="18" charset="0"/>
                              </a:rPr>
                              <m:t>𝜋𝜃</m:t>
                            </m:r>
                            <m:d>
                              <m:d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2400" dirty="0">
                    <a:latin typeface="Cambria Math" panose="02040503050406030204" pitchFamily="18" charset="0"/>
                  </a:rPr>
                  <a:t>]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C3E31BF-7B84-A10F-A221-129A6517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413" y="4161289"/>
                <a:ext cx="9634387" cy="155876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57D7FCF-B214-C36A-F027-86184ED88A16}"/>
              </a:ext>
            </a:extLst>
          </p:cNvPr>
          <p:cNvCxnSpPr>
            <a:cxnSpLocks/>
          </p:cNvCxnSpPr>
          <p:nvPr/>
        </p:nvCxnSpPr>
        <p:spPr>
          <a:xfrm>
            <a:off x="1927119" y="4559496"/>
            <a:ext cx="4264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5EFC99-0A42-6133-53B1-8388527192A9}"/>
              </a:ext>
            </a:extLst>
          </p:cNvPr>
          <p:cNvSpPr txBox="1"/>
          <p:nvPr/>
        </p:nvSpPr>
        <p:spPr>
          <a:xfrm>
            <a:off x="4401373" y="6027003"/>
            <a:ext cx="49491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This value could also be a very big, causing instability in learning due to the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2F9855-1EB1-9BE1-1E58-CC5FAC15A4F3}"/>
              </a:ext>
            </a:extLst>
          </p:cNvPr>
          <p:cNvCxnSpPr>
            <a:cxnSpLocks/>
          </p:cNvCxnSpPr>
          <p:nvPr/>
        </p:nvCxnSpPr>
        <p:spPr>
          <a:xfrm>
            <a:off x="3544527" y="5914656"/>
            <a:ext cx="96847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59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2742BA-6B57-1454-66EB-63B371B0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Proximal Policy Optimization(PPO)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F1F676-F611-380E-9B2D-AF55E633D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17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760DD-0C73-AAB2-FE8E-D1163FEA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597D9E-59BB-A5D6-AC00-90C52ADEA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PPO problem statement:</a:t>
            </a:r>
          </a:p>
          <a:p>
            <a:pPr lvl="1"/>
            <a:r>
              <a:rPr lang="en-US" altLang="ko-KR" dirty="0"/>
              <a:t>Q-learning is tricky, </a:t>
            </a:r>
          </a:p>
          <a:p>
            <a:pPr lvl="1"/>
            <a:r>
              <a:rPr lang="en-US" altLang="ko-KR" dirty="0"/>
              <a:t>vanilla PG is low in sample efficiency and unstable in learning</a:t>
            </a:r>
          </a:p>
          <a:p>
            <a:pPr lvl="1"/>
            <a:r>
              <a:rPr lang="en-US" altLang="ko-KR" dirty="0"/>
              <a:t>TRPO is complex, unable to share parameters btw. value and policy</a:t>
            </a:r>
          </a:p>
          <a:p>
            <a:endParaRPr lang="en-US" altLang="ko-KR" dirty="0"/>
          </a:p>
          <a:p>
            <a:r>
              <a:rPr lang="en-US" altLang="ko-KR" dirty="0"/>
              <a:t>PPO uses Off-policy data and update multiple times per sample (high sample efficiency)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5988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509DE-1508-B1AD-4D82-19B3BA702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29C88-274D-D8F4-9E33-5DB2DC0E7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PPO updates the policy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conservatively</a:t>
            </a:r>
            <a:endParaRPr lang="en-US" altLang="ko-KR" dirty="0"/>
          </a:p>
          <a:p>
            <a:r>
              <a:rPr lang="en-US" altLang="ko-KR" dirty="0"/>
              <a:t>‘conservative’ means to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stop the policy change too fast or dramatic</a:t>
            </a:r>
            <a:endParaRPr lang="en-US" altLang="ko-KR" dirty="0"/>
          </a:p>
          <a:p>
            <a:pPr lvl="1"/>
            <a:r>
              <a:rPr lang="en-US" altLang="ko-KR" dirty="0"/>
              <a:t>Updating multiple times per sample causes learning instabilities</a:t>
            </a:r>
          </a:p>
          <a:p>
            <a:pPr marL="457200" lvl="1" indent="0">
              <a:buNone/>
            </a:pPr>
            <a:r>
              <a:rPr lang="en-US" altLang="ko-KR" dirty="0"/>
              <a:t>  (far different data distribution)</a:t>
            </a:r>
          </a:p>
          <a:p>
            <a:pPr lvl="1"/>
            <a:r>
              <a:rPr lang="en-US" altLang="ko-KR" dirty="0"/>
              <a:t>Actor learning w/o critic learnt well adds instability </a:t>
            </a:r>
          </a:p>
          <a:p>
            <a:pPr marL="457200" lvl="1" indent="0">
              <a:buNone/>
            </a:pPr>
            <a:r>
              <a:rPr lang="en-US" altLang="ko-KR" dirty="0"/>
              <a:t>  (sub-optima convergence)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180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1ED41-9227-D342-E265-E625CD35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Multiple time update may look good for learning</a:t>
                </a:r>
              </a:p>
              <a:p>
                <a:pPr lvl="1"/>
                <a:r>
                  <a:rPr lang="en-US" altLang="ko-KR" dirty="0"/>
                  <a:t>But, in fact,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empirically, multiple updates cause dramatic change in policy that leads to instability </a:t>
                </a:r>
                <a:r>
                  <a:rPr lang="en-US" altLang="ko-KR" dirty="0"/>
                  <a:t>in learning</a:t>
                </a:r>
              </a:p>
              <a:p>
                <a:pPr lvl="1"/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sty m:val="p"/>
                      </m:rPr>
                      <a:rPr lang="en-US" altLang="ko-KR" i="1" baseline="30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ko-KR" altLang="en-US" i="1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i="1" baseline="-25000">
                                <a:solidFill>
                                  <a:schemeClr val="tx2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 baseline="-25000" smtClean="0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e>
                                <m: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1">
                                    <a:solidFill>
                                      <a:schemeClr val="tx2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d>
                            <m:acc>
                              <m:accPr>
                                <m:chr m:val="̂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i="1" baseline="-25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stochastic policy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6ECBF8-50A2-1B6C-56BF-630B77F3F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7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DAC813-3DF4-E94C-36A9-329408D6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KL-divergence (Discrete distribution):</a:t>
                </a:r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ko-KR" sz="26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ko-K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ko-K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6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2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ko-KR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altLang="ko-KR" sz="26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measure of how much two distributions are different</a:t>
                </a:r>
              </a:p>
              <a:p>
                <a:pPr lvl="1"/>
                <a:r>
                  <a:rPr lang="en-US" altLang="ko-KR" dirty="0"/>
                  <a:t>0 if p = q. The greater KL-divergence is, the bigger the difference is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C9E88AA-4A99-F651-C8C1-0E79E4831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ED0321-AD1D-2015-4996-F4ABC3A2D0F8}"/>
              </a:ext>
            </a:extLst>
          </p:cNvPr>
          <p:cNvSpPr txBox="1"/>
          <p:nvPr/>
        </p:nvSpPr>
        <p:spPr>
          <a:xfrm>
            <a:off x="2438422" y="5093366"/>
            <a:ext cx="42573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Want to increase value accuracy as much as possible while updating the policy very slowly(conservatively)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6C592CA-FAD6-B04C-8A0A-53A080671660}"/>
              </a:ext>
            </a:extLst>
          </p:cNvPr>
          <p:cNvCxnSpPr/>
          <p:nvPr/>
        </p:nvCxnSpPr>
        <p:spPr>
          <a:xfrm>
            <a:off x="1763018" y="5278032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68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63A5A-2D13-51A0-3495-57DF85C4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TRPO Objective that limit the amount of change in Policy:</a:t>
                </a:r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sz="28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sz="2800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sz="28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 </m:t>
                        </m:r>
                        <m:f>
                          <m:f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𝑠𝑡</m:t>
                            </m:r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ko-KR" alt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ko-KR" altLang="en-US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ko-KR" sz="28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𝑜𝑙𝑑</m:t>
                            </m:r>
                            <m:d>
                              <m:dPr>
                                <m:ctrlP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ko-KR" sz="2800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den>
                        </m:f>
                        <m:acc>
                          <m:accPr>
                            <m:chr m:val="̂"/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en-US" altLang="ko-KR" sz="28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endParaRPr lang="en-US" altLang="ko-KR" sz="2800" dirty="0"/>
              </a:p>
              <a:p>
                <a:pPr marL="0" indent="0">
                  <a:buNone/>
                </a:pPr>
                <a:r>
                  <a:rPr lang="en-US" altLang="ko-KR" sz="280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𝑠𝑢𝑏𝑗𝑒𝑐𝑡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sz="2800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sz="2800" i="1" baseline="-25000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altLang="ko-K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sz="28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sz="2800" i="1" baseline="-250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func>
                  </m:oMath>
                </a14:m>
                <a:endParaRPr lang="ko-KR" altLang="en-US" sz="2800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83F98C5-91D6-9F73-C6AB-65B5CCCBAB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/>
              <p:nvPr/>
            </p:nvSpPr>
            <p:spPr>
              <a:xfrm>
                <a:off x="4576913" y="3222524"/>
                <a:ext cx="5734665" cy="1269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ko-KR" altLang="en-US" sz="2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]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altLang="ko-KR" sz="2400" i="1" dirty="0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 dirty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ko-KR" sz="2400" i="1" baseline="30000">
                        <a:latin typeface="Cambria Math" panose="02040503050406030204" pitchFamily="18" charset="0"/>
                      </a:rPr>
                      <m:t>old</m:t>
                    </m:r>
                  </m:oMath>
                </a14:m>
                <a:r>
                  <a:rPr lang="en-US" altLang="ko-KR" sz="2400" dirty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sz="2400" i="1" baseline="-2500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ko-KR" sz="2400" i="1" baseline="-25000" smtClean="0">
                            <a:latin typeface="Cambria Math" panose="02040503050406030204" pitchFamily="18" charset="0"/>
                          </a:rPr>
                          <m:t>old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n-US" altLang="ko-KR" sz="2400" i="1" baseline="-250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24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m:rPr>
                        <m:sty m:val="p"/>
                      </m:rP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400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ko-KR" sz="2400" dirty="0"/>
                  <a:t>]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C789D9-60F1-3AEC-9722-8043719C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13" y="3222524"/>
                <a:ext cx="5734665" cy="1269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4942A31-D42C-A797-D876-213449055E93}"/>
              </a:ext>
            </a:extLst>
          </p:cNvPr>
          <p:cNvCxnSpPr/>
          <p:nvPr/>
        </p:nvCxnSpPr>
        <p:spPr>
          <a:xfrm>
            <a:off x="3662514" y="3222524"/>
            <a:ext cx="25367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64FFDC-CD11-3856-FA6A-7E91DB007DD7}"/>
              </a:ext>
            </a:extLst>
          </p:cNvPr>
          <p:cNvCxnSpPr/>
          <p:nvPr/>
        </p:nvCxnSpPr>
        <p:spPr>
          <a:xfrm>
            <a:off x="3967314" y="3554361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AE42028-EC3A-49AB-0F3E-2D120889DCED}"/>
              </a:ext>
            </a:extLst>
          </p:cNvPr>
          <p:cNvCxnSpPr/>
          <p:nvPr/>
        </p:nvCxnSpPr>
        <p:spPr>
          <a:xfrm>
            <a:off x="3967314" y="4222955"/>
            <a:ext cx="4424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00DE605-B90C-CBCF-E6D8-1360D0A304ED}"/>
              </a:ext>
            </a:extLst>
          </p:cNvPr>
          <p:cNvCxnSpPr>
            <a:cxnSpLocks/>
          </p:cNvCxnSpPr>
          <p:nvPr/>
        </p:nvCxnSpPr>
        <p:spPr>
          <a:xfrm flipH="1">
            <a:off x="9733935" y="4137817"/>
            <a:ext cx="2654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2B5045-52AD-A443-ED8B-9F7DB40E3613}"/>
              </a:ext>
            </a:extLst>
          </p:cNvPr>
          <p:cNvSpPr txBox="1"/>
          <p:nvPr/>
        </p:nvSpPr>
        <p:spPr>
          <a:xfrm>
            <a:off x="10130774" y="3824853"/>
            <a:ext cx="159419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Equal to off-policy PG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5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C7CD8-6258-9FEC-FE95-86D62BDAD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ko-KR" dirty="0">
                    <a:latin typeface="Cambria Math" panose="02040503050406030204" pitchFamily="18" charset="0"/>
                  </a:rPr>
                  <a:t>TRPO: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imiz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lim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̂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ko-KR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altLang="ko-KR" b="0" i="1" baseline="-25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den>
                            </m:f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ko-K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𝐾𝐿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altLang="ko-KR" i="1" baseline="-25000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</m:t>
                                    </m:r>
                                  </m:e>
                                </m:d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ko-KR" altLang="en-US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d>
                                  <m:d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</m:e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PPO: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F2CAE23-2EC7-96CF-D1B0-C477FC1558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 l="-916" t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5F59D2-1971-65E1-0BCB-0679CD015506}"/>
              </a:ext>
            </a:extLst>
          </p:cNvPr>
          <p:cNvCxnSpPr>
            <a:cxnSpLocks/>
          </p:cNvCxnSpPr>
          <p:nvPr/>
        </p:nvCxnSpPr>
        <p:spPr>
          <a:xfrm>
            <a:off x="5353660" y="3008680"/>
            <a:ext cx="390832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/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No gradient(no learning), </a:t>
                </a:r>
              </a:p>
              <a:p>
                <a:pPr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i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1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US" altLang="ko-KR" b="0" i="1" dirty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𝑟𝑡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ko-KR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51EACE-34A0-20FE-8754-7665F56C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26" y="5000481"/>
                <a:ext cx="3487997" cy="553998"/>
              </a:xfrm>
              <a:prstGeom prst="rect">
                <a:avLst/>
              </a:prstGeom>
              <a:blipFill>
                <a:blip r:embed="rId3"/>
                <a:stretch>
                  <a:fillRect l="-4196" t="-14286" b="-25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/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Setting </a:t>
                </a:r>
                <a14:m>
                  <m:oMath xmlns:m="http://schemas.openxmlformats.org/officeDocument/2006/math">
                    <m:r>
                      <a:rPr lang="ko-KR" altLang="en-US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𝛽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is difficult</a:t>
                </a:r>
              </a:p>
              <a:p>
                <a:pPr/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E7FD02-053D-4A31-16F8-2D22F47D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034" y="3148708"/>
                <a:ext cx="2103899" cy="553998"/>
              </a:xfrm>
              <a:prstGeom prst="rect">
                <a:avLst/>
              </a:prstGeom>
              <a:blipFill>
                <a:blip r:embed="rId4"/>
                <a:stretch>
                  <a:fillRect l="-6667" t="-14444" r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3B517FC-301A-F17B-5D3E-DC8A22A34F05}"/>
              </a:ext>
            </a:extLst>
          </p:cNvPr>
          <p:cNvCxnSpPr>
            <a:cxnSpLocks/>
          </p:cNvCxnSpPr>
          <p:nvPr/>
        </p:nvCxnSpPr>
        <p:spPr>
          <a:xfrm>
            <a:off x="10132142" y="3008680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895236C-EC02-1C54-9F6E-571F1F88FB9B}"/>
              </a:ext>
            </a:extLst>
          </p:cNvPr>
          <p:cNvCxnSpPr>
            <a:cxnSpLocks/>
          </p:cNvCxnSpPr>
          <p:nvPr/>
        </p:nvCxnSpPr>
        <p:spPr>
          <a:xfrm>
            <a:off x="6548281" y="4886641"/>
            <a:ext cx="1578080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/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Stop a new policy become too different from the behavior policy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 baseline="-25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𝑜𝑙𝑑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8D47FF-B2DE-E93F-1804-F966323E3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280" y="3028352"/>
                <a:ext cx="3142774" cy="830997"/>
              </a:xfrm>
              <a:prstGeom prst="rect">
                <a:avLst/>
              </a:prstGeom>
              <a:blipFill>
                <a:blip r:embed="rId5"/>
                <a:stretch>
                  <a:fillRect l="-4660" t="-9559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686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F2030-8C82-9527-C08B-3B004DA5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BA254-BD0A-78CE-9E6A-291AE6E1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baseline="30000" smtClean="0"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altLang="ko-KR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,1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ko-KR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&gt;0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26B130E-73B4-549A-6689-8C29BD07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50794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F4DB86F2-11A3-CF76-8AB3-0B3067FDB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2598" r="2389"/>
          <a:stretch/>
        </p:blipFill>
        <p:spPr>
          <a:xfrm>
            <a:off x="8288858" y="3314802"/>
            <a:ext cx="2410836" cy="276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2D5CD2-FE27-A462-CAB4-53D58BF4A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02" y="3680194"/>
            <a:ext cx="2585939" cy="24967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/>
              <p:nvPr/>
            </p:nvSpPr>
            <p:spPr>
              <a:xfrm>
                <a:off x="4786021" y="4095659"/>
                <a:ext cx="296115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Loss does not grow</a:t>
                </a:r>
              </a:p>
              <a:p>
                <a:r>
                  <a:rPr lang="en-US" altLang="ko-KR" dirty="0"/>
                  <a:t>= No gradient</a:t>
                </a:r>
              </a:p>
              <a:p>
                <a:r>
                  <a:rPr lang="en-US" altLang="ko-KR" dirty="0"/>
                  <a:t>= Limit an action prob. to grow only (1</a:t>
                </a:r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/>
                  <a:t>) times greater or smaller than previous policy</a:t>
                </a:r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975CD-8C3C-3154-8356-9D8814EC0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021" y="4095659"/>
                <a:ext cx="2961156" cy="1754326"/>
              </a:xfrm>
              <a:prstGeom prst="rect">
                <a:avLst/>
              </a:prstGeom>
              <a:blipFill>
                <a:blip r:embed="rId5"/>
                <a:stretch>
                  <a:fillRect l="-1646" t="-2083" r="-1852" b="-4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3A510-4EAB-7C91-7B71-776477E3350A}"/>
              </a:ext>
            </a:extLst>
          </p:cNvPr>
          <p:cNvCxnSpPr>
            <a:cxnSpLocks/>
          </p:cNvCxnSpPr>
          <p:nvPr/>
        </p:nvCxnSpPr>
        <p:spPr>
          <a:xfrm flipH="1">
            <a:off x="4372085" y="4729707"/>
            <a:ext cx="5080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FD313B1-F35D-23A3-7CB5-F0C9970E6A38}"/>
              </a:ext>
            </a:extLst>
          </p:cNvPr>
          <p:cNvCxnSpPr>
            <a:cxnSpLocks/>
          </p:cNvCxnSpPr>
          <p:nvPr/>
        </p:nvCxnSpPr>
        <p:spPr>
          <a:xfrm>
            <a:off x="7555301" y="4716074"/>
            <a:ext cx="5718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F7725-6955-4A59-B0E8-7D22E388C539}"/>
                  </a:ext>
                </a:extLst>
              </p:cNvPr>
              <p:cNvSpPr txBox="1"/>
              <p:nvPr/>
            </p:nvSpPr>
            <p:spPr>
              <a:xfrm>
                <a:off x="4326216" y="6287986"/>
                <a:ext cx="4257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control policy to change only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ko-KR" altLang="en-US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ratio </a:t>
                </a:r>
                <a:endParaRPr lang="ko-KR" alt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1F7725-6955-4A59-B0E8-7D22E388C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216" y="6287986"/>
                <a:ext cx="4257345" cy="369332"/>
              </a:xfrm>
              <a:prstGeom prst="rect">
                <a:avLst/>
              </a:prstGeom>
              <a:blipFill>
                <a:blip r:embed="rId6"/>
                <a:stretch>
                  <a:fillRect l="-128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89514A4-8245-AACD-0672-54336EEB21E2}"/>
              </a:ext>
            </a:extLst>
          </p:cNvPr>
          <p:cNvCxnSpPr/>
          <p:nvPr/>
        </p:nvCxnSpPr>
        <p:spPr>
          <a:xfrm>
            <a:off x="3650812" y="6472652"/>
            <a:ext cx="5751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72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BF38E-7905-E29B-E94E-842384C71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502"/>
            <a:ext cx="10515600" cy="1325563"/>
          </a:xfrm>
        </p:spPr>
        <p:txBody>
          <a:bodyPr/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205571-030C-54D3-333E-5907710E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" t="38618" r="2887" b="4967"/>
          <a:stretch/>
        </p:blipFill>
        <p:spPr>
          <a:xfrm>
            <a:off x="1690584" y="3543197"/>
            <a:ext cx="8428911" cy="27838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45F506-2C24-8F6F-EB05-AF4138943C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427"/>
          <a:stretch/>
        </p:blipFill>
        <p:spPr>
          <a:xfrm>
            <a:off x="1690584" y="1530658"/>
            <a:ext cx="8441558" cy="17680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FD03BA-2149-A374-FF50-5B4957D46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8" t="-786" r="4524" b="86465"/>
          <a:stretch/>
        </p:blipFill>
        <p:spPr>
          <a:xfrm>
            <a:off x="4073578" y="1530658"/>
            <a:ext cx="5691956" cy="673970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8E66CF5-E91C-EBA4-D438-F68E9D76A25B}"/>
              </a:ext>
            </a:extLst>
          </p:cNvPr>
          <p:cNvCxnSpPr>
            <a:cxnSpLocks/>
          </p:cNvCxnSpPr>
          <p:nvPr/>
        </p:nvCxnSpPr>
        <p:spPr>
          <a:xfrm>
            <a:off x="6125496" y="2127461"/>
            <a:ext cx="89719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B6EA5EC-E4C2-6D8C-42DB-8EB628E776C3}"/>
              </a:ext>
            </a:extLst>
          </p:cNvPr>
          <p:cNvCxnSpPr>
            <a:cxnSpLocks/>
          </p:cNvCxnSpPr>
          <p:nvPr/>
        </p:nvCxnSpPr>
        <p:spPr>
          <a:xfrm>
            <a:off x="7207047" y="2154245"/>
            <a:ext cx="146500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99BFE-FE4D-0B9E-30FD-357A4035F91A}"/>
              </a:ext>
            </a:extLst>
          </p:cNvPr>
          <p:cNvSpPr txBox="1"/>
          <p:nvPr/>
        </p:nvSpPr>
        <p:spPr>
          <a:xfrm>
            <a:off x="7758744" y="2204628"/>
            <a:ext cx="9133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bonus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61A268-0717-2C49-EDC3-60FE5BDD8400}"/>
              </a:ext>
            </a:extLst>
          </p:cNvPr>
          <p:cNvSpPr txBox="1"/>
          <p:nvPr/>
        </p:nvSpPr>
        <p:spPr>
          <a:xfrm>
            <a:off x="5746957" y="2127460"/>
            <a:ext cx="16451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Minimize loss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5F9F994-1756-31D8-675A-A4BD2E58A1A5}"/>
              </a:ext>
            </a:extLst>
          </p:cNvPr>
          <p:cNvCxnSpPr>
            <a:cxnSpLocks/>
          </p:cNvCxnSpPr>
          <p:nvPr/>
        </p:nvCxnSpPr>
        <p:spPr>
          <a:xfrm>
            <a:off x="4477186" y="1662767"/>
            <a:ext cx="10239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A519610-2C06-59DA-37CA-F93E0A998135}"/>
              </a:ext>
            </a:extLst>
          </p:cNvPr>
          <p:cNvSpPr txBox="1"/>
          <p:nvPr/>
        </p:nvSpPr>
        <p:spPr>
          <a:xfrm>
            <a:off x="3297102" y="1293838"/>
            <a:ext cx="44080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Maximize  constraint off-policy gradient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1CA5634-CACB-B712-D566-BFECE41687BE}"/>
              </a:ext>
            </a:extLst>
          </p:cNvPr>
          <p:cNvCxnSpPr>
            <a:cxnSpLocks/>
          </p:cNvCxnSpPr>
          <p:nvPr/>
        </p:nvCxnSpPr>
        <p:spPr>
          <a:xfrm>
            <a:off x="2785121" y="4543619"/>
            <a:ext cx="156565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A1FD80-7DC9-077D-D3E1-0DD426C09D8A}"/>
              </a:ext>
            </a:extLst>
          </p:cNvPr>
          <p:cNvSpPr txBox="1"/>
          <p:nvPr/>
        </p:nvSpPr>
        <p:spPr>
          <a:xfrm>
            <a:off x="320997" y="4341379"/>
            <a:ext cx="17515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4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F8F22A7-4D04-BBBB-1EEF-0DB75E75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</a:t>
            </a:r>
            <a:br>
              <a:rPr lang="en-US" altLang="ko-KR" dirty="0"/>
            </a:br>
            <a:r>
              <a:rPr lang="en-US" altLang="ko-KR" dirty="0"/>
              <a:t>GAE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D42118D-FD1C-D5B9-803D-532D4B59B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21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736E4-D49B-9BAB-A38E-8886E600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ko-KR" dirty="0"/>
                  <a:t>Performance comparison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Test for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7 robotic task </a:t>
                </a:r>
                <a:r>
                  <a:rPr lang="en-US" altLang="ko-KR" dirty="0"/>
                  <a:t>in Mujoco (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continuous domain!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1M step updates</a:t>
                </a:r>
              </a:p>
              <a:p>
                <a:r>
                  <a:rPr lang="en-US" altLang="ko-KR" dirty="0"/>
                  <a:t>Test with multiple </a:t>
                </a: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en-US" altLang="ko-KR" dirty="0" err="1"/>
                  <a:t>d</a:t>
                </a:r>
                <a:r>
                  <a:rPr lang="en-US" altLang="ko-KR" baseline="-25000" dirty="0" err="1"/>
                  <a:t>targ</a:t>
                </a:r>
                <a:r>
                  <a:rPr lang="en-US" altLang="ko-KR" dirty="0"/>
                  <a:t>, various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r>
                  <a:rPr lang="en-US" altLang="ko-KR" dirty="0"/>
                  <a:t>Policy: 64 hidden unit, 2 layer MLP, tanh activation, with output of Gaussian (mean, std)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2001FD2-4BF7-DCF6-65D4-D99159C2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A022A81-EE37-FA90-4A97-94F3EBA7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22" y="2327071"/>
            <a:ext cx="7726422" cy="12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2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09605-3BA7-C3C4-DF6B-892B38F1C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E8F80-A160-22B7-5AD2-DCA8DE02D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32755" cy="4351338"/>
          </a:xfrm>
        </p:spPr>
        <p:txBody>
          <a:bodyPr/>
          <a:lstStyle/>
          <a:p>
            <a:r>
              <a:rPr lang="en-US" altLang="ko-KR" dirty="0"/>
              <a:t>No parameter sharing, no entropy bonus</a:t>
            </a:r>
          </a:p>
          <a:p>
            <a:r>
              <a:rPr lang="en-US" altLang="ko-KR" dirty="0"/>
              <a:t>3 random seed</a:t>
            </a:r>
          </a:p>
          <a:p>
            <a:r>
              <a:rPr lang="en-US" altLang="ko-KR" dirty="0"/>
              <a:t>avg. score for the last 100 before the end</a:t>
            </a:r>
          </a:p>
          <a:p>
            <a:r>
              <a:rPr lang="en-US" altLang="ko-KR" dirty="0"/>
              <a:t>Normalization 0~1</a:t>
            </a:r>
          </a:p>
          <a:p>
            <a:r>
              <a:rPr lang="en-US" altLang="ko-KR" dirty="0"/>
              <a:t>No clipping &amp; KL penalty</a:t>
            </a:r>
            <a:r>
              <a:rPr lang="ko-KR" altLang="en-US" dirty="0"/>
              <a:t> </a:t>
            </a:r>
            <a:r>
              <a:rPr lang="en-US" altLang="ko-KR" dirty="0"/>
              <a:t>is -0.39</a:t>
            </a:r>
          </a:p>
          <a:p>
            <a:r>
              <a:rPr lang="en-US" altLang="ko-KR" dirty="0"/>
              <a:t>Clipping score is 0.82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38018-C7FF-AC2A-8DE1-598F534F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15" y="2740861"/>
            <a:ext cx="4232785" cy="29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96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2ECC1-161D-8608-B0FF-AB86CF5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AA6D6C-E7AB-B2E1-3435-BB97690BB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A6F984-C799-09F0-FC1A-B828787F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4" y="1690688"/>
            <a:ext cx="11442452" cy="48021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/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= 0.2</a:t>
                </a:r>
                <a:r>
                  <a:rPr lang="ko-KR" altLang="en-US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4B7A-F6E4-4377-3EB9-C2BD261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7099" y="4743845"/>
                <a:ext cx="1602658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E3CC1A6-4D4C-CA13-E8F6-92390BC050A5}"/>
              </a:ext>
            </a:extLst>
          </p:cNvPr>
          <p:cNvSpPr txBox="1"/>
          <p:nvPr/>
        </p:nvSpPr>
        <p:spPr>
          <a:xfrm>
            <a:off x="2488217" y="1325047"/>
            <a:ext cx="306766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shows sample efficiency</a:t>
            </a:r>
            <a:r>
              <a:rPr lang="ko-KR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and stable learning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144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60B36-F168-35A5-52CE-A08A39D5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4587E5-8521-2BE7-D68E-8CB9D8592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6768" cy="206794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High-dimensional continuous control test of PPO: 3D humanoid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RoboschoolHumannoid: moving forward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RoboschoolHumanoidFlagrun: moving forward with moving target every 200 timestep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RoboschoolHumanoidFlagranHarder: throw a cube to the robot tumble and stand-up again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C1053B-EBFB-D187-9695-22C95603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54" y="3685099"/>
            <a:ext cx="7862119" cy="27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74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F7FC3-F11E-2E3D-969C-6EB53D0E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CFB32-8ACE-6E92-31E9-9C0533AA2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Learning in Atari domain: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CDE4B-49F6-BAB3-2376-7D4E866A5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454" y="2715854"/>
            <a:ext cx="3267256" cy="2608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CDF3A2-3D9C-E3D0-EEBE-B77921E3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719" y="3429000"/>
            <a:ext cx="6838335" cy="11246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BB2719-9334-39F7-4F32-A3B9D44510DA}"/>
              </a:ext>
            </a:extLst>
          </p:cNvPr>
          <p:cNvSpPr txBox="1"/>
          <p:nvPr/>
        </p:nvSpPr>
        <p:spPr>
          <a:xfrm>
            <a:off x="8436077" y="3078208"/>
            <a:ext cx="36385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number of games out of 48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49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configuration.py</a:t>
            </a:r>
          </a:p>
          <a:p>
            <a:r>
              <a:rPr lang="en-US" altLang="ko-KR" dirty="0"/>
              <a:t>utils.py</a:t>
            </a:r>
          </a:p>
          <a:p>
            <a:r>
              <a:rPr lang="en-US" altLang="ko-KR" dirty="0"/>
              <a:t>agent.py</a:t>
            </a:r>
          </a:p>
          <a:p>
            <a:r>
              <a:rPr lang="en-US" altLang="ko-KR" dirty="0"/>
              <a:t>train.py</a:t>
            </a:r>
          </a:p>
          <a:p>
            <a:r>
              <a:rPr lang="en-US" altLang="ko-KR" dirty="0"/>
              <a:t>eval.py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5A043ADC-F835-15A6-690B-3D7104E2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65" y="1378403"/>
            <a:ext cx="7719449" cy="48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8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5C505F-B5D2-E4B6-8E35-67A8A28EA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7"/>
          <a:stretch/>
        </p:blipFill>
        <p:spPr>
          <a:xfrm>
            <a:off x="7149765" y="3910779"/>
            <a:ext cx="4419382" cy="2427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32089"/>
            <a:ext cx="10949609" cy="262710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Cartpole: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move a cart (black) such that it balances a pendulum (brown) without moving too far from the center.</a:t>
            </a:r>
            <a:endParaRPr lang="ko-KR" altLang="en-US" dirty="0"/>
          </a:p>
          <a:p>
            <a:pPr>
              <a:lnSpc>
                <a:spcPct val="110000"/>
              </a:lnSpc>
            </a:pPr>
            <a:r>
              <a:rPr lang="en-US" altLang="ko-KR" dirty="0"/>
              <a:t>State: </a:t>
            </a:r>
            <a:r>
              <a:rPr lang="en-US" altLang="ko-KR" b="0" i="0" dirty="0">
                <a:solidFill>
                  <a:srgbClr val="404040"/>
                </a:solidFill>
                <a:effectLst/>
                <a:highlight>
                  <a:srgbClr val="FCFCFC"/>
                </a:highlight>
                <a:latin typeface="Lato" panose="020F0502020204030203" pitchFamily="34" charset="0"/>
              </a:rPr>
              <a:t>The agent observes current position and velocity of the cart, as well as angle and velocity of the pole </a:t>
            </a:r>
            <a:r>
              <a:rPr lang="en-US" altLang="ko-KR" dirty="0"/>
              <a:t>(cart position, cart velocity, pole angle, pole angular velocity)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F4290-454F-CD16-01C9-16FAB2DD7562}"/>
              </a:ext>
            </a:extLst>
          </p:cNvPr>
          <p:cNvSpPr txBox="1"/>
          <p:nvPr/>
        </p:nvSpPr>
        <p:spPr>
          <a:xfrm>
            <a:off x="871657" y="4394131"/>
            <a:ext cx="6457013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Action:  It can act by pushing the cart to the left (value 0) or to the right (value 1).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/>
              <a:t>Reward:+1 for every step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5256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5E97023-12E6-BEB2-CE12-110957C69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5"/>
          <a:stretch/>
        </p:blipFill>
        <p:spPr>
          <a:xfrm>
            <a:off x="957416" y="1371600"/>
            <a:ext cx="3247103" cy="462634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F5B874-EEA5-923B-7309-CEB4E7362B19}"/>
              </a:ext>
            </a:extLst>
          </p:cNvPr>
          <p:cNvCxnSpPr>
            <a:cxnSpLocks/>
          </p:cNvCxnSpPr>
          <p:nvPr/>
        </p:nvCxnSpPr>
        <p:spPr>
          <a:xfrm>
            <a:off x="1332271" y="5010651"/>
            <a:ext cx="186087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927350-8BF4-414D-E192-F639F23315CE}"/>
              </a:ext>
            </a:extLst>
          </p:cNvPr>
          <p:cNvCxnSpPr>
            <a:cxnSpLocks/>
          </p:cNvCxnSpPr>
          <p:nvPr/>
        </p:nvCxnSpPr>
        <p:spPr>
          <a:xfrm>
            <a:off x="1347019" y="4322393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DA0A14-1A28-3178-CF01-7BAAF9608A9F}"/>
              </a:ext>
            </a:extLst>
          </p:cNvPr>
          <p:cNvSpPr txBox="1"/>
          <p:nvPr/>
        </p:nvSpPr>
        <p:spPr>
          <a:xfrm>
            <a:off x="3937819" y="404539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 environment to collect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D1718A7-893F-5679-3267-6E9E0A1FB652}"/>
              </a:ext>
            </a:extLst>
          </p:cNvPr>
          <p:cNvCxnSpPr>
            <a:cxnSpLocks/>
          </p:cNvCxnSpPr>
          <p:nvPr/>
        </p:nvCxnSpPr>
        <p:spPr>
          <a:xfrm>
            <a:off x="1347019" y="4578032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26B968A-EEAD-D0E1-42BA-323751EBFD99}"/>
              </a:ext>
            </a:extLst>
          </p:cNvPr>
          <p:cNvSpPr txBox="1"/>
          <p:nvPr/>
        </p:nvSpPr>
        <p:spPr>
          <a:xfrm>
            <a:off x="3937819" y="42989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Length of a trajectory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BF556D-81B5-129E-AE1D-B4DBD96EFDB7}"/>
              </a:ext>
            </a:extLst>
          </p:cNvPr>
          <p:cNvSpPr txBox="1"/>
          <p:nvPr/>
        </p:nvSpPr>
        <p:spPr>
          <a:xfrm>
            <a:off x="3937819" y="4552464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Learning from a batch that contains 64 trajectories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1F81E1-7820-5ED1-AB98-4F90490C45BB}"/>
              </a:ext>
            </a:extLst>
          </p:cNvPr>
          <p:cNvCxnSpPr>
            <a:cxnSpLocks/>
          </p:cNvCxnSpPr>
          <p:nvPr/>
        </p:nvCxnSpPr>
        <p:spPr>
          <a:xfrm>
            <a:off x="1396183" y="4789424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D04EC57-22F8-837B-CFC6-81C17E535D42}"/>
              </a:ext>
            </a:extLst>
          </p:cNvPr>
          <p:cNvCxnSpPr>
            <a:cxnSpLocks/>
          </p:cNvCxnSpPr>
          <p:nvPr/>
        </p:nvCxnSpPr>
        <p:spPr>
          <a:xfrm>
            <a:off x="1396182" y="3648885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25365E-226F-E561-1970-4D467B719711}"/>
              </a:ext>
            </a:extLst>
          </p:cNvPr>
          <p:cNvCxnSpPr>
            <a:cxnSpLocks/>
          </p:cNvCxnSpPr>
          <p:nvPr/>
        </p:nvCxnSpPr>
        <p:spPr>
          <a:xfrm>
            <a:off x="1396182" y="3875028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5A4E05E-5C01-E547-D5E1-C50D32CE16D6}"/>
              </a:ext>
            </a:extLst>
          </p:cNvPr>
          <p:cNvCxnSpPr>
            <a:cxnSpLocks/>
          </p:cNvCxnSpPr>
          <p:nvPr/>
        </p:nvCxnSpPr>
        <p:spPr>
          <a:xfrm>
            <a:off x="1445346" y="4086420"/>
            <a:ext cx="124869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0889EE-0C1D-EE1C-A4BA-64ECCB8DE093}"/>
              </a:ext>
            </a:extLst>
          </p:cNvPr>
          <p:cNvSpPr txBox="1"/>
          <p:nvPr/>
        </p:nvSpPr>
        <p:spPr>
          <a:xfrm>
            <a:off x="3937819" y="3371886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Critic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CB635B-A01D-E36C-3A90-D069528C2B98}"/>
              </a:ext>
            </a:extLst>
          </p:cNvPr>
          <p:cNvSpPr txBox="1"/>
          <p:nvPr/>
        </p:nvSpPr>
        <p:spPr>
          <a:xfrm>
            <a:off x="3937819" y="3598029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actor loss constant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4DBA4-1E74-7877-E347-176B8EE11786}"/>
              </a:ext>
            </a:extLst>
          </p:cNvPr>
          <p:cNvSpPr txBox="1"/>
          <p:nvPr/>
        </p:nvSpPr>
        <p:spPr>
          <a:xfrm>
            <a:off x="3923071" y="3804760"/>
            <a:ext cx="55306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Exploration loss constant (entropy loss constant)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B40965-BA2F-9BA5-861E-439E6AAB30E5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configuration.py</a:t>
            </a:r>
          </a:p>
        </p:txBody>
      </p:sp>
    </p:spTree>
    <p:extLst>
      <p:ext uri="{BB962C8B-B14F-4D97-AF65-F5344CB8AC3E}">
        <p14:creationId xmlns:p14="http://schemas.microsoft.com/office/powerpoint/2010/main" val="4231784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D39597-64DB-22C5-66D7-9C1C4AB9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0" y="386294"/>
            <a:ext cx="5934844" cy="6085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BBE32C-78A3-1CC2-EB1B-38B9D7C1C690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50D620A-3119-038A-A362-63A198F1404A}"/>
              </a:ext>
            </a:extLst>
          </p:cNvPr>
          <p:cNvCxnSpPr>
            <a:cxnSpLocks/>
          </p:cNvCxnSpPr>
          <p:nvPr/>
        </p:nvCxnSpPr>
        <p:spPr>
          <a:xfrm>
            <a:off x="1587759" y="3226422"/>
            <a:ext cx="5196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D776A4D-9137-45B8-5EAE-29E9916D0759}"/>
              </a:ext>
            </a:extLst>
          </p:cNvPr>
          <p:cNvSpPr txBox="1"/>
          <p:nvPr/>
        </p:nvSpPr>
        <p:spPr>
          <a:xfrm>
            <a:off x="7522603" y="3038215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Vector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B03D684-8B2C-A0AD-B473-E5D5F3703FEF}"/>
              </a:ext>
            </a:extLst>
          </p:cNvPr>
          <p:cNvCxnSpPr>
            <a:cxnSpLocks/>
          </p:cNvCxnSpPr>
          <p:nvPr/>
        </p:nvCxnSpPr>
        <p:spPr>
          <a:xfrm>
            <a:off x="1587759" y="3428999"/>
            <a:ext cx="291049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9B7A2C-67A9-C2BD-52A7-8A80B25E6FA0}"/>
              </a:ext>
            </a:extLst>
          </p:cNvPr>
          <p:cNvSpPr txBox="1"/>
          <p:nvPr/>
        </p:nvSpPr>
        <p:spPr>
          <a:xfrm>
            <a:off x="7522603" y="3253659"/>
            <a:ext cx="17420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81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570D68-04D0-B8F9-ADAA-0B1A87BDA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7" y="423555"/>
            <a:ext cx="7942550" cy="58592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248661-1F4C-EAD7-0A59-750AFA80C46B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train.py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BD94584-E5E4-192C-3744-D3088AC7E20C}"/>
              </a:ext>
            </a:extLst>
          </p:cNvPr>
          <p:cNvCxnSpPr>
            <a:cxnSpLocks/>
          </p:cNvCxnSpPr>
          <p:nvPr/>
        </p:nvCxnSpPr>
        <p:spPr>
          <a:xfrm>
            <a:off x="4630994" y="2543643"/>
            <a:ext cx="29496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76B74E8-9557-6753-0641-344A172E7EF1}"/>
              </a:ext>
            </a:extLst>
          </p:cNvPr>
          <p:cNvCxnSpPr>
            <a:cxnSpLocks/>
          </p:cNvCxnSpPr>
          <p:nvPr/>
        </p:nvCxnSpPr>
        <p:spPr>
          <a:xfrm>
            <a:off x="2485717" y="2091360"/>
            <a:ext cx="301728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165ADB-D2EB-9D17-023F-9BEA46CCD4D4}"/>
              </a:ext>
            </a:extLst>
          </p:cNvPr>
          <p:cNvSpPr txBox="1"/>
          <p:nvPr/>
        </p:nvSpPr>
        <p:spPr>
          <a:xfrm>
            <a:off x="339875" y="1938281"/>
            <a:ext cx="1993415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pi is behavior policy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is an action sampled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rom pi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3C8C7-B2D3-8D86-F43D-988A69E24C83}"/>
              </a:ext>
            </a:extLst>
          </p:cNvPr>
          <p:cNvSpPr txBox="1"/>
          <p:nvPr/>
        </p:nvSpPr>
        <p:spPr>
          <a:xfrm>
            <a:off x="7373931" y="2328198"/>
            <a:ext cx="21184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Put the behavior policy into a trajectory in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3FC37-089B-4B4E-7737-1C8B7D80756B}"/>
              </a:ext>
            </a:extLst>
          </p:cNvPr>
          <p:cNvSpPr txBox="1"/>
          <p:nvPr/>
        </p:nvSpPr>
        <p:spPr>
          <a:xfrm>
            <a:off x="6089322" y="164769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Trajectory rollout until seq_length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93E2C-0F02-6CA2-8B8A-01E33C2428DA}"/>
              </a:ext>
            </a:extLst>
          </p:cNvPr>
          <p:cNvSpPr txBox="1"/>
          <p:nvPr/>
        </p:nvSpPr>
        <p:spPr>
          <a:xfrm>
            <a:off x="6089321" y="1148114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One agent plays in multiple environments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B4E5138-DBF9-A84D-DDAB-4F0253C826A1}"/>
              </a:ext>
            </a:extLst>
          </p:cNvPr>
          <p:cNvCxnSpPr>
            <a:cxnSpLocks/>
          </p:cNvCxnSpPr>
          <p:nvPr/>
        </p:nvCxnSpPr>
        <p:spPr>
          <a:xfrm>
            <a:off x="1784555" y="1148114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E2EEC39-39AF-186F-80DE-D773709E34DC}"/>
              </a:ext>
            </a:extLst>
          </p:cNvPr>
          <p:cNvCxnSpPr>
            <a:cxnSpLocks/>
          </p:cNvCxnSpPr>
          <p:nvPr/>
        </p:nvCxnSpPr>
        <p:spPr>
          <a:xfrm>
            <a:off x="2217175" y="1863138"/>
            <a:ext cx="314140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B9BDDE8-0941-8183-8D5A-C6290E25296B}"/>
              </a:ext>
            </a:extLst>
          </p:cNvPr>
          <p:cNvCxnSpPr>
            <a:cxnSpLocks/>
          </p:cNvCxnSpPr>
          <p:nvPr/>
        </p:nvCxnSpPr>
        <p:spPr>
          <a:xfrm>
            <a:off x="1337036" y="925674"/>
            <a:ext cx="402154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62252FF-DC53-8F92-8F63-8C16ACBB2032}"/>
              </a:ext>
            </a:extLst>
          </p:cNvPr>
          <p:cNvSpPr txBox="1"/>
          <p:nvPr/>
        </p:nvSpPr>
        <p:spPr>
          <a:xfrm>
            <a:off x="6089320" y="737467"/>
            <a:ext cx="5271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Parallelized environments shares config.train_env_steps load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19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If A(s, a1) is +, relatively good action, if – bad action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altLang="ko-KR" dirty="0"/>
                  <a:t>Mean advantage is 0: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:r>
                  <a:rPr lang="en-US" altLang="ko-KR" dirty="0"/>
                  <a:t>  E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[A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a)|s]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[</m:t>
                        </m:r>
                      </m:e>
                    </m:nary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(s)] =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= 0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21B4326-1521-0822-9EF0-A32C25F8FB96}"/>
              </a:ext>
            </a:extLst>
          </p:cNvPr>
          <p:cNvCxnSpPr/>
          <p:nvPr/>
        </p:nvCxnSpPr>
        <p:spPr>
          <a:xfrm>
            <a:off x="4909455" y="283329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F86AD0-09F3-DBC2-1FD0-C57E9A50D00A}"/>
              </a:ext>
            </a:extLst>
          </p:cNvPr>
          <p:cNvSpPr/>
          <p:nvPr/>
        </p:nvSpPr>
        <p:spPr>
          <a:xfrm>
            <a:off x="4499429" y="1712232"/>
            <a:ext cx="970642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/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400" dirty="0"/>
                  <a:t>V</a:t>
                </a:r>
                <a:r>
                  <a:rPr lang="ko-KR" altLang="en-US" sz="24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/>
                      <m:e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ko-KR" sz="2400" i="1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ko-KR" altLang="en-US" sz="2400" baseline="30000" dirty="0"/>
                          <m:t> </m:t>
                        </m:r>
                        <m:r>
                          <a:rPr lang="ko-KR" altLang="en-US" sz="2400" i="1" baseline="3000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(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s</m:t>
                        </m:r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ko-KR" sz="2400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2400" dirty="0"/>
                          <m:t>)</m:t>
                        </m:r>
                      </m:e>
                    </m:nary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8E67EB-6DFA-70D4-510A-965ECB028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0" y="2568575"/>
                <a:ext cx="3722915" cy="461665"/>
              </a:xfrm>
              <a:prstGeom prst="rect">
                <a:avLst/>
              </a:prstGeom>
              <a:blipFill>
                <a:blip r:embed="rId3"/>
                <a:stretch>
                  <a:fillRect l="-2455" t="-127632" b="-1973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8473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574FDC-FD13-891D-6400-D840499D2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83" y="432985"/>
            <a:ext cx="9168853" cy="3132804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81EA67C-A5E3-398B-8DA5-16712115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9046"/>
              </p:ext>
            </p:extLst>
          </p:nvPr>
        </p:nvGraphicFramePr>
        <p:xfrm>
          <a:off x="1064884" y="4960896"/>
          <a:ext cx="1329813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01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49702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49702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421708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0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</a:t>
                      </a:r>
                      <a:r>
                        <a:rPr lang="en-US" altLang="ko-KR" sz="1200" baseline="-25000" dirty="0"/>
                        <a:t>t-1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8AD444C-5083-E5A9-60EA-90D728E5A45A}"/>
              </a:ext>
            </a:extLst>
          </p:cNvPr>
          <p:cNvSpPr txBox="1"/>
          <p:nvPr/>
        </p:nvSpPr>
        <p:spPr>
          <a:xfrm rot="16200000">
            <a:off x="256534" y="5255477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seq_length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E61820A0-ABB7-6A3E-FF4E-75C63C3B8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413237"/>
                  </p:ext>
                </p:extLst>
              </p:nvPr>
            </p:nvGraphicFramePr>
            <p:xfrm>
              <a:off x="4222293" y="4965407"/>
              <a:ext cx="1382864" cy="124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3174">
                      <a:extLst>
                        <a:ext uri="{9D8B030D-6E8A-4147-A177-3AD203B41FA5}">
                          <a16:colId xmlns:a16="http://schemas.microsoft.com/office/drawing/2014/main" val="34061350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565320"/>
                        </a:ext>
                      </a:extLst>
                    </a:gridCol>
                    <a:gridCol w="249702">
                      <a:extLst>
                        <a:ext uri="{9D8B030D-6E8A-4147-A177-3AD203B41FA5}">
                          <a16:colId xmlns:a16="http://schemas.microsoft.com/office/drawing/2014/main" val="3498732322"/>
                        </a:ext>
                      </a:extLst>
                    </a:gridCol>
                    <a:gridCol w="421708">
                      <a:extLst>
                        <a:ext uri="{9D8B030D-6E8A-4147-A177-3AD203B41FA5}">
                          <a16:colId xmlns:a16="http://schemas.microsoft.com/office/drawing/2014/main" val="971945745"/>
                        </a:ext>
                      </a:extLst>
                    </a:gridCol>
                  </a:tblGrid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0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3386965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1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261712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48760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 xmlns:m="http://schemas.openxmlformats.org/officeDocument/2006/math">
                              <m:r>
                                <a:rPr lang="ko-KR" altLang="en-US" sz="1200" i="1" baseline="-2500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US" altLang="ko-KR" sz="1200" baseline="-25000" dirty="0"/>
                            <a:t>n-t-1</a:t>
                          </a:r>
                          <a:endParaRPr lang="ko-KR" altLang="en-US" sz="1200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24366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10">
                <a:extLst>
                  <a:ext uri="{FF2B5EF4-FFF2-40B4-BE49-F238E27FC236}">
                    <a16:creationId xmlns:a16="http://schemas.microsoft.com/office/drawing/2014/main" id="{E61820A0-ABB7-6A3E-FF4E-75C63C3B87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2413237"/>
                  </p:ext>
                </p:extLst>
              </p:nvPr>
            </p:nvGraphicFramePr>
            <p:xfrm>
              <a:off x="4222293" y="4965407"/>
              <a:ext cx="1382864" cy="1248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03174">
                      <a:extLst>
                        <a:ext uri="{9D8B030D-6E8A-4147-A177-3AD203B41FA5}">
                          <a16:colId xmlns:a16="http://schemas.microsoft.com/office/drawing/2014/main" val="340613504"/>
                        </a:ext>
                      </a:extLst>
                    </a:gridCol>
                    <a:gridCol w="208280">
                      <a:extLst>
                        <a:ext uri="{9D8B030D-6E8A-4147-A177-3AD203B41FA5}">
                          <a16:colId xmlns:a16="http://schemas.microsoft.com/office/drawing/2014/main" val="1296565320"/>
                        </a:ext>
                      </a:extLst>
                    </a:gridCol>
                    <a:gridCol w="249702">
                      <a:extLst>
                        <a:ext uri="{9D8B030D-6E8A-4147-A177-3AD203B41FA5}">
                          <a16:colId xmlns:a16="http://schemas.microsoft.com/office/drawing/2014/main" val="3498732322"/>
                        </a:ext>
                      </a:extLst>
                    </a:gridCol>
                    <a:gridCol w="421708">
                      <a:extLst>
                        <a:ext uri="{9D8B030D-6E8A-4147-A177-3AD203B41FA5}">
                          <a16:colId xmlns:a16="http://schemas.microsoft.com/office/drawing/2014/main" val="971945745"/>
                        </a:ext>
                      </a:extLst>
                    </a:gridCol>
                  </a:tblGrid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1923" r="-177108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3386965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103922" r="-177108" b="-2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87261712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348760"/>
                      </a:ext>
                    </a:extLst>
                  </a:tr>
                  <a:tr h="3120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205" t="-305882" r="-177108" b="-39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424366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FA7EB0-5D7F-488A-8F6A-00EF00288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79202"/>
              </p:ext>
            </p:extLst>
          </p:nvPr>
        </p:nvGraphicFramePr>
        <p:xfrm>
          <a:off x="6041101" y="4967052"/>
          <a:ext cx="1470126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676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544302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t+1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t+2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r</a:t>
                      </a:r>
                      <a:r>
                        <a:rPr lang="en-US" altLang="ko-KR" sz="1200" baseline="-25000" dirty="0"/>
                        <a:t>n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E746C31-955F-1DD3-651A-2838EAFA6B74}"/>
              </a:ext>
            </a:extLst>
          </p:cNvPr>
          <p:cNvSpPr txBox="1"/>
          <p:nvPr/>
        </p:nvSpPr>
        <p:spPr>
          <a:xfrm>
            <a:off x="1122781" y="6309036"/>
            <a:ext cx="136618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Reward_seq_tensor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CFAB93-FB3E-208D-6A68-727DD136E543}"/>
              </a:ext>
            </a:extLst>
          </p:cNvPr>
          <p:cNvSpPr txBox="1"/>
          <p:nvPr/>
        </p:nvSpPr>
        <p:spPr>
          <a:xfrm>
            <a:off x="9375356" y="6243088"/>
            <a:ext cx="136618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>
                <a:solidFill>
                  <a:schemeClr val="tx2">
                    <a:lumMod val="50000"/>
                    <a:lumOff val="50000"/>
                  </a:schemeClr>
                </a:solidFill>
              </a:rPr>
              <a:t>Return_seq</a:t>
            </a:r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_tensor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A986C-4284-5639-BD93-D611D6CCD949}"/>
              </a:ext>
            </a:extLst>
          </p:cNvPr>
          <p:cNvSpPr txBox="1"/>
          <p:nvPr/>
        </p:nvSpPr>
        <p:spPr>
          <a:xfrm>
            <a:off x="4019594" y="6309036"/>
            <a:ext cx="19622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>
                <a:solidFill>
                  <a:schemeClr val="tx2">
                    <a:lumMod val="50000"/>
                    <a:lumOff val="50000"/>
                  </a:schemeClr>
                </a:solidFill>
              </a:rPr>
              <a:t>Gamma_power_seq_from_t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995A3-C477-40D4-F238-3C3B6EAB73C3}"/>
              </a:ext>
            </a:extLst>
          </p:cNvPr>
          <p:cNvSpPr txBox="1"/>
          <p:nvPr/>
        </p:nvSpPr>
        <p:spPr>
          <a:xfrm>
            <a:off x="6160107" y="6309036"/>
            <a:ext cx="19622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Reward_seq_from_t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7BC229-3907-BD13-D353-AED874D280D1}"/>
              </a:ext>
            </a:extLst>
          </p:cNvPr>
          <p:cNvSpPr txBox="1"/>
          <p:nvPr/>
        </p:nvSpPr>
        <p:spPr>
          <a:xfrm>
            <a:off x="1452905" y="4804011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31B150-865D-7194-8CCF-CABDA2847A79}"/>
              </a:ext>
            </a:extLst>
          </p:cNvPr>
          <p:cNvSpPr txBox="1"/>
          <p:nvPr/>
        </p:nvSpPr>
        <p:spPr>
          <a:xfrm>
            <a:off x="4510443" y="4767588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632557-F396-3DE8-7A2C-FEA851095CD2}"/>
              </a:ext>
            </a:extLst>
          </p:cNvPr>
          <p:cNvSpPr txBox="1"/>
          <p:nvPr>
            <p:custDataLst>
              <p:custData r:id="rId1"/>
            </p:custDataLst>
          </p:nvPr>
        </p:nvSpPr>
        <p:spPr>
          <a:xfrm>
            <a:off x="6439755" y="4734606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988C52-9805-CB19-D191-38A3A28E9094}"/>
              </a:ext>
            </a:extLst>
          </p:cNvPr>
          <p:cNvSpPr txBox="1"/>
          <p:nvPr/>
        </p:nvSpPr>
        <p:spPr>
          <a:xfrm>
            <a:off x="7395450" y="3669256"/>
            <a:ext cx="19799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N-step TD target</a:t>
            </a:r>
            <a:endParaRPr lang="ko-KR" altLang="en-US" sz="1600" baseline="-250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02BD370-75CA-4148-2373-20A4734BD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06390"/>
              </p:ext>
            </p:extLst>
          </p:nvPr>
        </p:nvGraphicFramePr>
        <p:xfrm>
          <a:off x="9182393" y="4960896"/>
          <a:ext cx="1480549" cy="124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3406135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296565320"/>
                    </a:ext>
                  </a:extLst>
                </a:gridCol>
                <a:gridCol w="254574">
                  <a:extLst>
                    <a:ext uri="{9D8B030D-6E8A-4147-A177-3AD203B41FA5}">
                      <a16:colId xmlns:a16="http://schemas.microsoft.com/office/drawing/2014/main" val="3498732322"/>
                    </a:ext>
                  </a:extLst>
                </a:gridCol>
                <a:gridCol w="544302">
                  <a:extLst>
                    <a:ext uri="{9D8B030D-6E8A-4147-A177-3AD203B41FA5}">
                      <a16:colId xmlns:a16="http://schemas.microsoft.com/office/drawing/2014/main" val="971945745"/>
                    </a:ext>
                  </a:extLst>
                </a:gridCol>
              </a:tblGrid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0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86965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261712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48760"/>
                  </a:ext>
                </a:extLst>
              </a:tr>
              <a:tr h="312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g</a:t>
                      </a:r>
                      <a:r>
                        <a:rPr lang="en-US" altLang="ko-KR" sz="1200" baseline="-25000" dirty="0"/>
                        <a:t>n-1</a:t>
                      </a:r>
                      <a:endParaRPr lang="ko-KR" altLang="en-US" sz="1200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3667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51C9A4C8-B382-5F69-2C0E-DA0129EAA03F}"/>
              </a:ext>
            </a:extLst>
          </p:cNvPr>
          <p:cNvSpPr txBox="1"/>
          <p:nvPr/>
        </p:nvSpPr>
        <p:spPr>
          <a:xfrm>
            <a:off x="358773" y="-11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473B3-471E-EA09-C4B6-3E6962894C2F}"/>
              </a:ext>
            </a:extLst>
          </p:cNvPr>
          <p:cNvSpPr txBox="1"/>
          <p:nvPr/>
        </p:nvSpPr>
        <p:spPr>
          <a:xfrm>
            <a:off x="9646860" y="4767588"/>
            <a:ext cx="12893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N_batch</a:t>
            </a:r>
            <a:endParaRPr lang="ko-KR" altLang="en-US" sz="1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E9A8260-4806-62E1-9F4F-04E5107DDFC5}"/>
              </a:ext>
            </a:extLst>
          </p:cNvPr>
          <p:cNvCxnSpPr>
            <a:cxnSpLocks/>
          </p:cNvCxnSpPr>
          <p:nvPr/>
        </p:nvCxnSpPr>
        <p:spPr>
          <a:xfrm>
            <a:off x="3933088" y="641075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BB1C0C3-1600-B2B4-E841-594F132B2D39}"/>
              </a:ext>
            </a:extLst>
          </p:cNvPr>
          <p:cNvCxnSpPr>
            <a:cxnSpLocks/>
          </p:cNvCxnSpPr>
          <p:nvPr/>
        </p:nvCxnSpPr>
        <p:spPr>
          <a:xfrm>
            <a:off x="1763202" y="635276"/>
            <a:ext cx="161256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ED0A9D3-FCC0-F74F-50A1-F5AAF5360F8E}"/>
              </a:ext>
            </a:extLst>
          </p:cNvPr>
          <p:cNvCxnSpPr>
            <a:cxnSpLocks/>
          </p:cNvCxnSpPr>
          <p:nvPr/>
        </p:nvCxnSpPr>
        <p:spPr>
          <a:xfrm>
            <a:off x="1583250" y="2800074"/>
            <a:ext cx="5303416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FB85C5-D6AE-DD53-318C-9736D16F4FA9}"/>
              </a:ext>
            </a:extLst>
          </p:cNvPr>
          <p:cNvSpPr txBox="1"/>
          <p:nvPr>
            <p:custDataLst>
              <p:custData r:id="rId2"/>
            </p:custDataLst>
          </p:nvPr>
        </p:nvSpPr>
        <p:spPr>
          <a:xfrm>
            <a:off x="8168128" y="4409849"/>
            <a:ext cx="128936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altLang="ko-KR" sz="16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endParaRPr lang="ko-KR" altLang="en-US" sz="1600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C64BAC-F638-5EA4-E86F-84C08CC22C77}"/>
                  </a:ext>
                </a:extLst>
              </p:cNvPr>
              <p:cNvSpPr txBox="1"/>
              <p:nvPr/>
            </p:nvSpPr>
            <p:spPr>
              <a:xfrm>
                <a:off x="4696603" y="-527145"/>
                <a:ext cx="5070226" cy="378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advantage estimator at time step t is gae (</a:t>
                </a:r>
                <a:endParaRPr lang="ko-KR" alt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4C64BAC-F638-5EA4-E86F-84C08CC22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603" y="-527145"/>
                <a:ext cx="5070226" cy="378758"/>
              </a:xfrm>
              <a:prstGeom prst="rect">
                <a:avLst/>
              </a:prstGeom>
              <a:blipFill>
                <a:blip r:embed="rId7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9E269-FEDC-570C-73E7-DD14754C329A}"/>
                  </a:ext>
                </a:extLst>
              </p:cNvPr>
              <p:cNvSpPr txBox="1"/>
              <p:nvPr/>
            </p:nvSpPr>
            <p:spPr>
              <a:xfrm>
                <a:off x="5195404" y="4134238"/>
                <a:ext cx="6209125" cy="254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600" i="1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, a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 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:  </a:t>
                </a:r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t+1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t+2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600" b="1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𝟐</m:t>
                    </m:r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t+3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 </a:t>
                </a:r>
                <a14:m>
                  <m:oMath xmlns:m="http://schemas.openxmlformats.org/officeDocument/2006/math">
                    <m:r>
                      <a:rPr lang="ko-KR" altLang="en-US" sz="1600" b="1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altLang="ko-KR" sz="1600" b="1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ko-KR" sz="1600" b="1" i="1" baseline="3000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highlight>
                          <a:srgbClr val="C0C0C0"/>
                        </a:highligh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t+4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+</a:t>
                </a:r>
                <a:r>
                  <a:rPr lang="en-US" altLang="ko-KR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…</a:t>
                </a:r>
                <a:r>
                  <a:rPr lang="en-US" altLang="ko-KR" sz="1600" b="1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+ </a:t>
                </a:r>
                <a:r>
                  <a:rPr lang="en-US" altLang="ko-KR" sz="1600" b="1" baseline="0" dirty="0">
                    <a:highlight>
                      <a:srgbClr val="C0C0C0"/>
                    </a:highlight>
                  </a:rPr>
                  <a:t>r</a:t>
                </a:r>
                <a:r>
                  <a:rPr lang="en-US" altLang="ko-KR" sz="1600" b="1" baseline="-25000" dirty="0">
                    <a:highlight>
                      <a:srgbClr val="C0C0C0"/>
                    </a:highlight>
                  </a:rPr>
                  <a:t>n</a:t>
                </a:r>
                <a:r>
                  <a:rPr lang="ko-KR" altLang="en-US" sz="1600" b="1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highlight>
                      <a:srgbClr val="C0C0C0"/>
                    </a:highlight>
                  </a:rPr>
                  <a:t> 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+ V(s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t+n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 – V(s</a:t>
                </a:r>
                <a:r>
                  <a:rPr lang="en-US" altLang="ko-KR" sz="1600" baseline="-250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t</a:t>
                </a:r>
                <a:r>
                  <a:rPr lang="en-US" altLang="ko-KR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))</a:t>
                </a:r>
                <a:endParaRPr lang="ko-KR" altLang="en-US" sz="1600" baseline="-25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B79E269-FEDC-570C-73E7-DD14754C3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404" y="4134238"/>
                <a:ext cx="6209125" cy="254493"/>
              </a:xfrm>
              <a:prstGeom prst="rect">
                <a:avLst/>
              </a:prstGeom>
              <a:blipFill>
                <a:blip r:embed="rId8"/>
                <a:stretch>
                  <a:fillRect l="-1079" t="-21429" b="-476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4EB97E6-ABF4-D0B6-4B9B-19FC26080A64}"/>
              </a:ext>
            </a:extLst>
          </p:cNvPr>
          <p:cNvCxnSpPr>
            <a:cxnSpLocks/>
          </p:cNvCxnSpPr>
          <p:nvPr/>
        </p:nvCxnSpPr>
        <p:spPr>
          <a:xfrm>
            <a:off x="6094707" y="4437308"/>
            <a:ext cx="367212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 38">
            <a:extLst>
              <a:ext uri="{FF2B5EF4-FFF2-40B4-BE49-F238E27FC236}">
                <a16:creationId xmlns:a16="http://schemas.microsoft.com/office/drawing/2014/main" id="{38B0CE8B-5604-1F71-9661-6460986F1B2E}"/>
              </a:ext>
            </a:extLst>
          </p:cNvPr>
          <p:cNvSpPr/>
          <p:nvPr/>
        </p:nvSpPr>
        <p:spPr>
          <a:xfrm rot="16200000">
            <a:off x="8055871" y="1784742"/>
            <a:ext cx="349619" cy="440725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BA72F5-825F-3B71-B268-FF828149F631}"/>
              </a:ext>
            </a:extLst>
          </p:cNvPr>
          <p:cNvSpPr txBox="1"/>
          <p:nvPr>
            <p:custDataLst>
              <p:custData r:id="rId3"/>
            </p:custDataLst>
          </p:nvPr>
        </p:nvSpPr>
        <p:spPr>
          <a:xfrm>
            <a:off x="4968102" y="3341328"/>
            <a:ext cx="44072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※GAE(Generalized advantage function):</a:t>
            </a:r>
            <a:endParaRPr lang="ko-KR" altLang="en-US" baseline="-25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534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31F0C-831C-59D7-61A8-796FFAF12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124" y="979422"/>
            <a:ext cx="6517802" cy="535859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14F31E-538D-EFE9-C3F7-CC2C2F1BA462}"/>
              </a:ext>
            </a:extLst>
          </p:cNvPr>
          <p:cNvCxnSpPr>
            <a:cxnSpLocks/>
          </p:cNvCxnSpPr>
          <p:nvPr/>
        </p:nvCxnSpPr>
        <p:spPr>
          <a:xfrm>
            <a:off x="3539613" y="456820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63D847-6D09-3EF2-A8CD-0399F396ECF2}"/>
              </a:ext>
            </a:extLst>
          </p:cNvPr>
          <p:cNvCxnSpPr>
            <a:cxnSpLocks/>
          </p:cNvCxnSpPr>
          <p:nvPr/>
        </p:nvCxnSpPr>
        <p:spPr>
          <a:xfrm>
            <a:off x="2113935" y="5752987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9ADC9C-8770-8AF1-8111-B9795DB51A9B}"/>
              </a:ext>
            </a:extLst>
          </p:cNvPr>
          <p:cNvCxnSpPr>
            <a:cxnSpLocks/>
          </p:cNvCxnSpPr>
          <p:nvPr/>
        </p:nvCxnSpPr>
        <p:spPr>
          <a:xfrm>
            <a:off x="5053780" y="5566174"/>
            <a:ext cx="771833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C182D1-99A7-B79A-579D-9C710FB3FC0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5FA688-8BF9-015C-1737-0B03B77C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30" y="3429000"/>
            <a:ext cx="2549646" cy="1906278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E5BF38-8B89-DBAA-D0A5-1D0CC9D3A96F}"/>
              </a:ext>
            </a:extLst>
          </p:cNvPr>
          <p:cNvCxnSpPr>
            <a:cxnSpLocks/>
          </p:cNvCxnSpPr>
          <p:nvPr/>
        </p:nvCxnSpPr>
        <p:spPr>
          <a:xfrm>
            <a:off x="1971367" y="6344050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1757E-6AE6-718C-6706-0715CB8ACF90}"/>
              </a:ext>
            </a:extLst>
          </p:cNvPr>
          <p:cNvSpPr txBox="1"/>
          <p:nvPr/>
        </p:nvSpPr>
        <p:spPr>
          <a:xfrm>
            <a:off x="8079023" y="6061019"/>
            <a:ext cx="29478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batch size is 64 trajectories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Each trajectory has seq. length 16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62D54F-B554-0C7C-C40D-DA79DD9C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38" y="295770"/>
            <a:ext cx="7894996" cy="650833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2DAC43-47B7-AB23-F065-2152C0D63165}"/>
              </a:ext>
            </a:extLst>
          </p:cNvPr>
          <p:cNvCxnSpPr>
            <a:cxnSpLocks/>
          </p:cNvCxnSpPr>
          <p:nvPr/>
        </p:nvCxnSpPr>
        <p:spPr>
          <a:xfrm>
            <a:off x="2187208" y="1134778"/>
            <a:ext cx="172556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E6049CD-9064-6F52-8781-284452AF8E71}"/>
              </a:ext>
            </a:extLst>
          </p:cNvPr>
          <p:cNvCxnSpPr>
            <a:cxnSpLocks/>
          </p:cNvCxnSpPr>
          <p:nvPr/>
        </p:nvCxnSpPr>
        <p:spPr>
          <a:xfrm>
            <a:off x="3740705" y="2732521"/>
            <a:ext cx="61451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F478E8-3ABD-10EE-C80B-896D84CED3C9}"/>
              </a:ext>
            </a:extLst>
          </p:cNvPr>
          <p:cNvCxnSpPr>
            <a:cxnSpLocks/>
          </p:cNvCxnSpPr>
          <p:nvPr/>
        </p:nvCxnSpPr>
        <p:spPr>
          <a:xfrm>
            <a:off x="2192124" y="5962418"/>
            <a:ext cx="33872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62EDEA-AA4E-2AD7-2E9B-84AFA9875C59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63B27-B2C3-7F54-41E2-8E575B11976F}"/>
              </a:ext>
            </a:extLst>
          </p:cNvPr>
          <p:cNvSpPr txBox="1"/>
          <p:nvPr/>
        </p:nvSpPr>
        <p:spPr>
          <a:xfrm>
            <a:off x="5208251" y="358767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 trajectory dictionary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43B55-437A-D0CD-8AEE-6F9C406EB4D7}"/>
              </a:ext>
            </a:extLst>
          </p:cNvPr>
          <p:cNvSpPr txBox="1"/>
          <p:nvPr/>
        </p:nvSpPr>
        <p:spPr>
          <a:xfrm>
            <a:off x="7115709" y="2455523"/>
            <a:ext cx="321675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a sample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C27BA-17FE-CC89-9B7C-98002B800474}"/>
              </a:ext>
            </a:extLst>
          </p:cNvPr>
          <p:cNvSpPr txBox="1"/>
          <p:nvPr/>
        </p:nvSpPr>
        <p:spPr>
          <a:xfrm>
            <a:off x="7751159" y="3101853"/>
            <a:ext cx="335227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When a seq. is full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Create a new seq.</a:t>
            </a:r>
          </a:p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Add the seq. to the batch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173A0E-F295-20D1-DBD3-99F3F9D9DB0C}"/>
              </a:ext>
            </a:extLst>
          </p:cNvPr>
          <p:cNvSpPr txBox="1"/>
          <p:nvPr/>
        </p:nvSpPr>
        <p:spPr>
          <a:xfrm>
            <a:off x="5208251" y="955074"/>
            <a:ext cx="55306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We’ll record the behavior policy every time step the agent act.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829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F941A-E0FA-168A-9ED5-4AC77723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605" y="1415998"/>
            <a:ext cx="6203202" cy="4483357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824CEB-A98C-083A-4135-43DFBA0A1F31}"/>
              </a:ext>
            </a:extLst>
          </p:cNvPr>
          <p:cNvCxnSpPr>
            <a:cxnSpLocks/>
          </p:cNvCxnSpPr>
          <p:nvPr/>
        </p:nvCxnSpPr>
        <p:spPr>
          <a:xfrm>
            <a:off x="1946786" y="3429000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1A7F4D6-24F3-78BB-D762-21E4139E66B3}"/>
              </a:ext>
            </a:extLst>
          </p:cNvPr>
          <p:cNvCxnSpPr>
            <a:cxnSpLocks/>
          </p:cNvCxnSpPr>
          <p:nvPr/>
        </p:nvCxnSpPr>
        <p:spPr>
          <a:xfrm>
            <a:off x="2261419" y="5208640"/>
            <a:ext cx="2605549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22F9DE9-5F14-59B9-D02C-CD7BDEBB9AD4}"/>
              </a:ext>
            </a:extLst>
          </p:cNvPr>
          <p:cNvCxnSpPr>
            <a:cxnSpLocks/>
          </p:cNvCxnSpPr>
          <p:nvPr/>
        </p:nvCxnSpPr>
        <p:spPr>
          <a:xfrm>
            <a:off x="1946786" y="364039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ED37BBF-D4CF-61BF-1FAF-A56D18D38673}"/>
              </a:ext>
            </a:extLst>
          </p:cNvPr>
          <p:cNvCxnSpPr>
            <a:cxnSpLocks/>
          </p:cNvCxnSpPr>
          <p:nvPr/>
        </p:nvCxnSpPr>
        <p:spPr>
          <a:xfrm>
            <a:off x="2261419" y="5400368"/>
            <a:ext cx="528975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24EDD1-9616-FA65-553B-D8D9EF228D96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F091AB-5E23-CFC4-6271-08F97E5EEE6A}"/>
              </a:ext>
            </a:extLst>
          </p:cNvPr>
          <p:cNvSpPr txBox="1"/>
          <p:nvPr/>
        </p:nvSpPr>
        <p:spPr>
          <a:xfrm>
            <a:off x="7986566" y="5208640"/>
            <a:ext cx="276852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Action sample using pi distribution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449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5A7079-8CD9-3AD8-AE92-3151FB4E1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3" y="722670"/>
            <a:ext cx="11767197" cy="559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9B3DEA-9894-E309-AB4C-65C08DBF1502}"/>
              </a:ext>
            </a:extLst>
          </p:cNvPr>
          <p:cNvSpPr txBox="1"/>
          <p:nvPr/>
        </p:nvSpPr>
        <p:spPr>
          <a:xfrm>
            <a:off x="6990651" y="976501"/>
            <a:ext cx="398682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Train repeating k epoch with minibatch_size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3899A-BAAC-B09E-78FC-E0BC406A5D6A}"/>
              </a:ext>
            </a:extLst>
          </p:cNvPr>
          <p:cNvSpPr txBox="1"/>
          <p:nvPr/>
        </p:nvSpPr>
        <p:spPr>
          <a:xfrm>
            <a:off x="6587613" y="3302748"/>
            <a:ext cx="34358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To insert into NN. 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2BD589-4870-FEAB-A052-F7C5406D10D3}"/>
              </a:ext>
            </a:extLst>
          </p:cNvPr>
          <p:cNvSpPr txBox="1"/>
          <p:nvPr/>
        </p:nvSpPr>
        <p:spPr>
          <a:xfrm>
            <a:off x="7811378" y="5521273"/>
            <a:ext cx="27695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Mask for updating policy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A6F69-C7CC-5D3B-5753-87B8525AB1E1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B597BD8-FF94-382D-206B-CF6660613C6B}"/>
              </a:ext>
            </a:extLst>
          </p:cNvPr>
          <p:cNvCxnSpPr>
            <a:cxnSpLocks/>
          </p:cNvCxnSpPr>
          <p:nvPr/>
        </p:nvCxnSpPr>
        <p:spPr>
          <a:xfrm>
            <a:off x="8057298" y="1621044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3CEE59-99BC-BF3A-7B96-4522FEF95957}"/>
              </a:ext>
            </a:extLst>
          </p:cNvPr>
          <p:cNvCxnSpPr>
            <a:cxnSpLocks/>
          </p:cNvCxnSpPr>
          <p:nvPr/>
        </p:nvCxnSpPr>
        <p:spPr>
          <a:xfrm>
            <a:off x="3478041" y="3602243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BB64DA0-2002-910C-5376-747ACB812815}"/>
              </a:ext>
            </a:extLst>
          </p:cNvPr>
          <p:cNvCxnSpPr>
            <a:cxnSpLocks/>
          </p:cNvCxnSpPr>
          <p:nvPr/>
        </p:nvCxnSpPr>
        <p:spPr>
          <a:xfrm>
            <a:off x="5464625" y="1410586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9FAD4E6-E38D-9B97-44E0-0DDE4B1963BD}"/>
              </a:ext>
            </a:extLst>
          </p:cNvPr>
          <p:cNvCxnSpPr>
            <a:cxnSpLocks/>
          </p:cNvCxnSpPr>
          <p:nvPr/>
        </p:nvCxnSpPr>
        <p:spPr>
          <a:xfrm>
            <a:off x="2423881" y="1185614"/>
            <a:ext cx="124097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4539ED-522A-F07F-667A-8B00F3E61EB5}"/>
              </a:ext>
            </a:extLst>
          </p:cNvPr>
          <p:cNvCxnSpPr>
            <a:cxnSpLocks/>
          </p:cNvCxnSpPr>
          <p:nvPr/>
        </p:nvCxnSpPr>
        <p:spPr>
          <a:xfrm>
            <a:off x="963790" y="5772129"/>
            <a:ext cx="103918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173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37EF81F-8FB9-7FDA-A333-5F2A89B10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48"/>
          <a:stretch/>
        </p:blipFill>
        <p:spPr>
          <a:xfrm>
            <a:off x="770523" y="1674251"/>
            <a:ext cx="10033124" cy="4842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9590F-6712-E074-4830-737DAE79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27" y="530940"/>
            <a:ext cx="9123665" cy="9586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A2C85DD-0EFC-8665-1562-FB0BB7E39C06}"/>
              </a:ext>
            </a:extLst>
          </p:cNvPr>
          <p:cNvCxnSpPr>
            <a:cxnSpLocks/>
          </p:cNvCxnSpPr>
          <p:nvPr/>
        </p:nvCxnSpPr>
        <p:spPr>
          <a:xfrm>
            <a:off x="1539128" y="6154993"/>
            <a:ext cx="626376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/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Critic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 i="1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loss</m:t>
                    </m:r>
                    <m: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30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𝑉𝐹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)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BD5E11-0EB6-E4FF-3CCC-EDB0D74FF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4630430"/>
                <a:ext cx="1633910" cy="215444"/>
              </a:xfrm>
              <a:prstGeom prst="rect">
                <a:avLst/>
              </a:prstGeom>
              <a:blipFill>
                <a:blip r:embed="rId4"/>
                <a:stretch>
                  <a:fillRect l="-3731" t="-28571" b="-5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0FF15A3-3982-51AD-68CB-9C4C5774BD55}"/>
              </a:ext>
            </a:extLst>
          </p:cNvPr>
          <p:cNvCxnSpPr>
            <a:cxnSpLocks/>
          </p:cNvCxnSpPr>
          <p:nvPr/>
        </p:nvCxnSpPr>
        <p:spPr>
          <a:xfrm>
            <a:off x="875451" y="4883106"/>
            <a:ext cx="597494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D01E79-8C21-D15E-3E98-2C4273A8FC43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430CD29-4558-1E5A-4739-045638FD6FFB}"/>
              </a:ext>
            </a:extLst>
          </p:cNvPr>
          <p:cNvCxnSpPr>
            <a:cxnSpLocks/>
          </p:cNvCxnSpPr>
          <p:nvPr/>
        </p:nvCxnSpPr>
        <p:spPr>
          <a:xfrm>
            <a:off x="875451" y="793729"/>
            <a:ext cx="377421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6A969A-8208-CA8E-7CFD-5F44329D3B8E}"/>
              </a:ext>
            </a:extLst>
          </p:cNvPr>
          <p:cNvCxnSpPr>
            <a:cxnSpLocks/>
          </p:cNvCxnSpPr>
          <p:nvPr/>
        </p:nvCxnSpPr>
        <p:spPr>
          <a:xfrm>
            <a:off x="1177178" y="1018699"/>
            <a:ext cx="4415914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6E3866-6D2C-9074-2E02-667033708A5D}"/>
              </a:ext>
            </a:extLst>
          </p:cNvPr>
          <p:cNvCxnSpPr>
            <a:cxnSpLocks/>
          </p:cNvCxnSpPr>
          <p:nvPr/>
        </p:nvCxnSpPr>
        <p:spPr>
          <a:xfrm>
            <a:off x="875451" y="2144499"/>
            <a:ext cx="2467927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/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400" b="0" i="1" baseline="3000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𝑐𝑙𝑖𝑝</m:t>
                      </m:r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altLang="ko-KR" sz="140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altLang="ko-KR" sz="1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r>
                            <a:rPr lang="en-US" altLang="ko-KR" sz="1400" b="0" i="1" baseline="-25000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/>
                                  </m:limLow>
                                </m:fName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 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𝑟𝑡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ko-KR" altLang="en-US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b="0" i="1" baseline="-25000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, 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𝑐𝑙𝑖𝑝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b="0" i="1" baseline="-25000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ko-KR" altLang="en-US" sz="1400" i="1">
                                          <a:solidFill>
                                            <a:schemeClr val="tx2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1−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1+</m:t>
                                  </m:r>
                                  <m:r>
                                    <a:rPr lang="ko-KR" altLang="en-US" sz="1400" b="0" i="1" smtClean="0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solidFill>
                                        <a:schemeClr val="tx2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</m:acc>
                              <m:r>
                                <a:rPr lang="en-US" altLang="ko-KR" sz="1400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altLang="ko-KR" sz="1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1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F7E5DC-AF76-0CEA-3D27-1D9EEE164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658" y="6311108"/>
                <a:ext cx="5292662" cy="4308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/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ko-KR" i="1" baseline="-250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ko-KR" altLang="en-US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ko-KR" altLang="en-US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 baseline="-2500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𝑜𝑙𝑑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baseline="-2500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8A0077-E84C-D39B-8DB7-E69C4756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774" y="4788933"/>
                <a:ext cx="2231045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6AEF840-60F3-AFA6-395E-9982DFF9FC53}"/>
              </a:ext>
            </a:extLst>
          </p:cNvPr>
          <p:cNvCxnSpPr>
            <a:cxnSpLocks/>
          </p:cNvCxnSpPr>
          <p:nvPr/>
        </p:nvCxnSpPr>
        <p:spPr>
          <a:xfrm>
            <a:off x="770523" y="5286828"/>
            <a:ext cx="292018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A5D74C9-7FFB-B719-09AF-B5351055079E}"/>
              </a:ext>
            </a:extLst>
          </p:cNvPr>
          <p:cNvCxnSpPr>
            <a:cxnSpLocks/>
          </p:cNvCxnSpPr>
          <p:nvPr/>
        </p:nvCxnSpPr>
        <p:spPr>
          <a:xfrm>
            <a:off x="810927" y="2558156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ACE83D-8131-DA22-12D7-241F595CF489}"/>
              </a:ext>
            </a:extLst>
          </p:cNvPr>
          <p:cNvCxnSpPr>
            <a:cxnSpLocks/>
          </p:cNvCxnSpPr>
          <p:nvPr/>
        </p:nvCxnSpPr>
        <p:spPr>
          <a:xfrm>
            <a:off x="810927" y="3175012"/>
            <a:ext cx="4782165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/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alue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3AAFC5C-9101-8322-199E-87274E2F8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073" y="3727010"/>
                <a:ext cx="1633910" cy="215444"/>
              </a:xfrm>
              <a:prstGeom prst="rect">
                <a:avLst/>
              </a:prstGeom>
              <a:blipFill>
                <a:blip r:embed="rId7"/>
                <a:stretch>
                  <a:fillRect l="-3731" t="-25000" b="-47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/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400" b="0" i="1" smtClean="0">
                            <a:solidFill>
                              <a:schemeClr val="tx2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ko-KR" sz="1400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is GAE that uses N-step TD target</a:t>
                </a:r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750B9-B245-4A17-89F3-AAC01D33C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4937" y="1792331"/>
                <a:ext cx="1799812" cy="438197"/>
              </a:xfrm>
              <a:prstGeom prst="rect">
                <a:avLst/>
              </a:prstGeom>
              <a:blipFill>
                <a:blip r:embed="rId8"/>
                <a:stretch>
                  <a:fillRect l="-6102" t="-11111" b="-236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6378719-8375-F417-B53D-144D390E380D}"/>
              </a:ext>
            </a:extLst>
          </p:cNvPr>
          <p:cNvSpPr txBox="1"/>
          <p:nvPr/>
        </p:nvSpPr>
        <p:spPr>
          <a:xfrm>
            <a:off x="9717245" y="787510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t+1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83FEC6-6B32-1C6E-9A8F-14B51567043E}"/>
              </a:ext>
            </a:extLst>
          </p:cNvPr>
          <p:cNvSpPr txBox="1"/>
          <p:nvPr/>
        </p:nvSpPr>
        <p:spPr>
          <a:xfrm>
            <a:off x="9741040" y="515426"/>
            <a:ext cx="1799812" cy="222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/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[P(a1),p(a2)], V(s</a:t>
            </a:r>
            <a:r>
              <a:rPr lang="en-US" altLang="ko-KR" sz="1400" baseline="-25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</a:t>
            </a:r>
            <a:r>
              <a:rPr lang="en-US" altLang="ko-KR" sz="1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3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B066690-0FF0-AFE4-FBCF-F5A920998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81"/>
          <a:stretch/>
        </p:blipFill>
        <p:spPr>
          <a:xfrm>
            <a:off x="2019300" y="848646"/>
            <a:ext cx="10033124" cy="1710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E34EFF-A174-A60F-89D3-6BD6163D1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51" y="2729988"/>
            <a:ext cx="6768048" cy="171726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29C05A-A9A2-1442-F567-5327D5BA448F}"/>
              </a:ext>
            </a:extLst>
          </p:cNvPr>
          <p:cNvCxnSpPr>
            <a:cxnSpLocks/>
          </p:cNvCxnSpPr>
          <p:nvPr/>
        </p:nvCxnSpPr>
        <p:spPr>
          <a:xfrm>
            <a:off x="2129613" y="1924914"/>
            <a:ext cx="8203791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/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Entropy</m:t>
                    </m:r>
                  </m:oMath>
                </a14:m>
                <a:r>
                  <a:rPr lang="en-US" altLang="ko-KR" sz="1400" b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bonus</m:t>
                    </m:r>
                  </m:oMath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322EFA-F99D-652B-E05D-13A25D217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900025"/>
                <a:ext cx="1913021" cy="215444"/>
              </a:xfrm>
              <a:prstGeom prst="rect">
                <a:avLst/>
              </a:prstGeom>
              <a:blipFill>
                <a:blip r:embed="rId4"/>
                <a:stretch>
                  <a:fillRect l="-4140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/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Add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all</m:t>
                    </m:r>
                    <m:r>
                      <a:rPr lang="en-US" altLang="ko-KR" sz="1200" b="0" i="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altLang="ko-KR" sz="1200" b="0" i="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loss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make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actor</m:t>
                      </m:r>
                      <m: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sty m:val="p"/>
                        </m:rPr>
                        <a:rPr lang="en-US" altLang="ko-KR" sz="12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critic</m:t>
                      </m:r>
                      <m: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loss</m:t>
                      </m:r>
                    </m:oMath>
                  </m:oMathPara>
                </a14:m>
                <a:endParaRPr lang="ko-KR" altLang="en-US" sz="12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2127B4-0B02-B64B-E43A-C2413682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1598750"/>
                <a:ext cx="1043675" cy="369332"/>
              </a:xfrm>
              <a:prstGeom prst="rect">
                <a:avLst/>
              </a:prstGeom>
              <a:blipFill>
                <a:blip r:embed="rId5"/>
                <a:stretch>
                  <a:fillRect l="-5848" t="-14754" r="-66082" b="-49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263A569-28DB-2A6D-F4F3-677B2EF1CCE2}"/>
              </a:ext>
            </a:extLst>
          </p:cNvPr>
          <p:cNvSpPr txBox="1"/>
          <p:nvPr/>
        </p:nvSpPr>
        <p:spPr>
          <a:xfrm>
            <a:off x="491613" y="-735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agent.py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/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Gradient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m:t>descent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F1CCE-0B5B-4244-86FC-DE9F73B09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1" y="3213556"/>
                <a:ext cx="1043675" cy="215444"/>
              </a:xfrm>
              <a:prstGeom prst="rect">
                <a:avLst/>
              </a:prstGeom>
              <a:blipFill>
                <a:blip r:embed="rId6"/>
                <a:stretch>
                  <a:fillRect l="-6433" r="-2924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CBD9398-21B5-D955-6EEB-DB0F9CA59762}"/>
              </a:ext>
            </a:extLst>
          </p:cNvPr>
          <p:cNvCxnSpPr>
            <a:cxnSpLocks/>
          </p:cNvCxnSpPr>
          <p:nvPr/>
        </p:nvCxnSpPr>
        <p:spPr>
          <a:xfrm>
            <a:off x="1788527" y="3949656"/>
            <a:ext cx="1593302" cy="0"/>
          </a:xfrm>
          <a:prstGeom prst="line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/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Throw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away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400" b="0" i="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altLang="ko-KR" sz="1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batch</m:t>
                      </m:r>
                    </m:oMath>
                  </m:oMathPara>
                </a14:m>
                <a:endParaRPr lang="ko-KR" altLang="en-US" sz="1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BE9188-D82E-245B-B9FD-DB3A4ED9C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12" y="3672657"/>
                <a:ext cx="1043675" cy="430887"/>
              </a:xfrm>
              <a:prstGeom prst="rect">
                <a:avLst/>
              </a:prstGeom>
              <a:blipFill>
                <a:blip r:embed="rId7"/>
                <a:stretch>
                  <a:fillRect l="-4094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499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5DAFA0B-3022-F253-7421-72624968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PPO Continuous Action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DAA6EB-2D6D-1C5A-58CF-172DFB58F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1483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512BC-E6AC-5826-7A64-E32BEFDA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Continuous Action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50BEEA-3DE8-2597-CA33-EF2634F16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658" y="1895159"/>
            <a:ext cx="8331200" cy="459771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4FAE92-04A8-8F1D-5DB8-16D9300E1FCC}"/>
              </a:ext>
            </a:extLst>
          </p:cNvPr>
          <p:cNvSpPr txBox="1"/>
          <p:nvPr/>
        </p:nvSpPr>
        <p:spPr>
          <a:xfrm>
            <a:off x="253619" y="2587171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PPO uses Gaussian policy</a:t>
            </a:r>
          </a:p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 stochastic policy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29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D2B8D-3168-20BA-4238-ADE249C8D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 Buffer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4B83D5-433F-B15C-915D-0292DABC7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Buffer to store collected episodes</a:t>
            </a:r>
          </a:p>
          <a:p>
            <a:r>
              <a:rPr lang="en-US" altLang="ko-KR" dirty="0"/>
              <a:t>An episode is, </a:t>
            </a:r>
          </a:p>
          <a:p>
            <a:pPr lvl="1"/>
            <a:r>
              <a:rPr lang="en-US" altLang="ko-KR" dirty="0"/>
              <a:t>state,</a:t>
            </a:r>
          </a:p>
          <a:p>
            <a:pPr lvl="1"/>
            <a:r>
              <a:rPr lang="en-US" altLang="ko-KR" dirty="0"/>
              <a:t>next_state,</a:t>
            </a:r>
          </a:p>
          <a:p>
            <a:pPr lvl="1"/>
            <a:r>
              <a:rPr lang="en-US" altLang="ko-KR" dirty="0"/>
              <a:t>action</a:t>
            </a:r>
          </a:p>
          <a:p>
            <a:pPr lvl="1"/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(value)</a:t>
            </a:r>
          </a:p>
          <a:p>
            <a:r>
              <a:rPr lang="en-US" altLang="ko-KR" dirty="0"/>
              <a:t>To Compute:</a:t>
            </a:r>
          </a:p>
          <a:p>
            <a:pPr lvl="1"/>
            <a:r>
              <a:rPr lang="en-US" altLang="ko-KR" dirty="0"/>
              <a:t>Policy distribution(old)</a:t>
            </a:r>
          </a:p>
          <a:p>
            <a:pPr lvl="1"/>
            <a:r>
              <a:rPr lang="en-US" altLang="ko-KR" dirty="0"/>
              <a:t>Advantage</a:t>
            </a:r>
          </a:p>
          <a:p>
            <a:pPr lvl="1"/>
            <a:r>
              <a:rPr lang="en-US" altLang="ko-KR" dirty="0"/>
              <a:t>Return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BB447-ECAB-7703-998F-C486B8718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79"/>
          <a:stretch/>
        </p:blipFill>
        <p:spPr>
          <a:xfrm>
            <a:off x="5087852" y="2873344"/>
            <a:ext cx="6439183" cy="261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0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7899E6-8AD3-5D4E-0C75-5951BE72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ko-KR" dirty="0"/>
                  <a:t>The mean gradient is the same, but the sample mean gradient variance is low because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         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/>
                      <m:e>
                        <m:r>
                          <a:rPr lang="ko-KR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ko-KR" alt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altLang="ko-KR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-V</a:t>
                </a:r>
                <a:r>
                  <a:rPr lang="ko-KR" altLang="en-US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J(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ko-KR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ko-K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800" i="1" baseline="30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-</m:t>
                    </m:r>
                    <m:r>
                      <m:rPr>
                        <m:nor/>
                      </m:rPr>
                      <a:rPr lang="en-US" altLang="ko-KR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ko-KR" altLang="en-US" baseline="30000" dirty="0"/>
                      <m:t> 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8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800" dirty="0"/>
              </a:p>
              <a:p>
                <a:pPr>
                  <a:lnSpc>
                    <a:spcPct val="110000"/>
                  </a:lnSpc>
                </a:pPr>
                <a:endParaRPr lang="ko-KR" altLang="en-US" dirty="0"/>
              </a:p>
              <a:p>
                <a:pPr>
                  <a:lnSpc>
                    <a:spcPct val="110000"/>
                  </a:lnSpc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9168994-E35E-1922-FBF2-306E23B79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6AE5057-91FE-4433-3E7D-174903C39910}"/>
              </a:ext>
            </a:extLst>
          </p:cNvPr>
          <p:cNvSpPr txBox="1"/>
          <p:nvPr/>
        </p:nvSpPr>
        <p:spPr>
          <a:xfrm>
            <a:off x="8603344" y="4907932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High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9DE329-BDA8-6730-A8D0-D967B3C2AD38}"/>
              </a:ext>
            </a:extLst>
          </p:cNvPr>
          <p:cNvSpPr txBox="1"/>
          <p:nvPr/>
        </p:nvSpPr>
        <p:spPr>
          <a:xfrm>
            <a:off x="9561287" y="5571475"/>
            <a:ext cx="2178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Low variance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3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FA1D3-4855-6E0E-0CC7-46F0EF57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Collecting episodes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Initial sampling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altLang="ko-KR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(∙)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Action sampling from Policy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b="0" i="1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𝜎𝜀</m:t>
                    </m:r>
                    <m:r>
                      <a:rPr lang="en-US" altLang="ko-KR" b="0" i="1" baseline="-25000" smtClean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baseline="-250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altLang="ko-KR" dirty="0"/>
                  <a:t>Simulation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altLang="ko-KR" dirty="0"/>
                  <a:t>= </a:t>
                </a:r>
                <a:r>
                  <a:rPr lang="en-US" altLang="ko-KR" dirty="0" err="1"/>
                  <a:t>env.step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Next_state</a:t>
                </a:r>
              </a:p>
              <a:p>
                <a:pPr lvl="1"/>
                <a:r>
                  <a:rPr lang="en-US" altLang="ko-KR" dirty="0"/>
                  <a:t>Reward</a:t>
                </a:r>
              </a:p>
              <a:p>
                <a:pPr lvl="1"/>
                <a:r>
                  <a:rPr lang="en-US" altLang="ko-KR" dirty="0"/>
                  <a:t>Done, terminal information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0E2D9-FD04-B433-4644-54BA869AF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F6F717E-D852-A569-6F8F-8F42AF6A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514" y="1963142"/>
            <a:ext cx="4227286" cy="379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76489-E758-7F36-9A4C-DA807F2BFEB7}"/>
              </a:ext>
            </a:extLst>
          </p:cNvPr>
          <p:cNvSpPr txBox="1"/>
          <p:nvPr/>
        </p:nvSpPr>
        <p:spPr>
          <a:xfrm>
            <a:off x="3971930" y="3860170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Reparameterization trick</a:t>
            </a:r>
            <a:endParaRPr lang="ko-KR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4BDCD8-FAF9-98E4-0660-F06F060DB8DD}"/>
              </a:ext>
            </a:extLst>
          </p:cNvPr>
          <p:cNvCxnSpPr/>
          <p:nvPr/>
        </p:nvCxnSpPr>
        <p:spPr>
          <a:xfrm flipH="1">
            <a:off x="3472554" y="4044836"/>
            <a:ext cx="3628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89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52BC7-3A51-45D8-1CEF-B1F71AB6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Loss function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Return Definition: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ko-KR" b="0" i="1" baseline="300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+1+</m:t>
                        </m:r>
                        <m:r>
                          <a:rPr lang="en-US" altLang="ko-KR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Return Calculation (Backward):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From t = T to t= 0, compute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Generalized Advantage Estimation(GAE):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+1+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 baseline="-2500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A</a:t>
                </a:r>
                <a:r>
                  <a:rPr lang="en-US" altLang="ko-KR" baseline="-25000" dirty="0"/>
                  <a:t>t</a:t>
                </a:r>
                <a14:m>
                  <m:oMath xmlns:m="http://schemas.openxmlformats.org/officeDocument/2006/math">
                    <m:r>
                      <a:rPr lang="en-US" altLang="ko-KR" b="0" i="0" baseline="3000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b="0" i="1" baseline="3000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𝛾𝜆</m:t>
                            </m:r>
                          </m:e>
                        </m:d>
                        <m:r>
                          <a:rPr lang="en-US" altLang="ko-KR" i="1" baseline="300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nary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ko-KR" i="1" baseline="-2500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+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𝛾𝜆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</a:t>
                </a:r>
                <a:r>
                  <a:rPr lang="en-US" altLang="ko-KR" baseline="-25000" dirty="0"/>
                  <a:t>t+1</a:t>
                </a:r>
                <a14:m>
                  <m:oMath xmlns:m="http://schemas.openxmlformats.org/officeDocument/2006/math">
                    <m:r>
                      <a:rPr lang="en-US" altLang="ko-KR" baseline="3000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i="1" baseline="30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89DA1D9-F52D-0178-3EB7-B31480CF0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641" b="-187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487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7E440-989C-C899-1218-3D3B2809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Policy Loss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2C55C7-BCF4-5BD6-A526-0A5A9E8B5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176"/>
            <a:ext cx="8266516" cy="4842198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9211269-A054-0B8A-DB27-F5B3B9179DE1}"/>
              </a:ext>
            </a:extLst>
          </p:cNvPr>
          <p:cNvSpPr/>
          <p:nvPr/>
        </p:nvSpPr>
        <p:spPr>
          <a:xfrm>
            <a:off x="4070554" y="5958348"/>
            <a:ext cx="221227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8DA81F-DF68-2870-803B-67F69C52BFD3}"/>
              </a:ext>
            </a:extLst>
          </p:cNvPr>
          <p:cNvSpPr/>
          <p:nvPr/>
        </p:nvSpPr>
        <p:spPr>
          <a:xfrm>
            <a:off x="4734232" y="5958347"/>
            <a:ext cx="347839" cy="534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5B49C-50D5-8EBA-9ED2-B340B8E6D154}"/>
              </a:ext>
            </a:extLst>
          </p:cNvPr>
          <p:cNvSpPr/>
          <p:nvPr/>
        </p:nvSpPr>
        <p:spPr>
          <a:xfrm>
            <a:off x="5082071" y="2654710"/>
            <a:ext cx="347839" cy="34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67424-D035-DBAE-AECC-25AD33C30FCC}"/>
              </a:ext>
            </a:extLst>
          </p:cNvPr>
          <p:cNvSpPr/>
          <p:nvPr/>
        </p:nvSpPr>
        <p:spPr>
          <a:xfrm>
            <a:off x="4944465" y="3074833"/>
            <a:ext cx="615677" cy="34771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B50BD7-5D9F-8100-4DC9-C79ADF18EE56}"/>
              </a:ext>
            </a:extLst>
          </p:cNvPr>
          <p:cNvSpPr/>
          <p:nvPr/>
        </p:nvSpPr>
        <p:spPr>
          <a:xfrm>
            <a:off x="3327058" y="2654709"/>
            <a:ext cx="743496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122DEC-4374-8663-3DE1-9FFF2F9A18FC}"/>
              </a:ext>
            </a:extLst>
          </p:cNvPr>
          <p:cNvSpPr/>
          <p:nvPr/>
        </p:nvSpPr>
        <p:spPr>
          <a:xfrm>
            <a:off x="2256549" y="2639961"/>
            <a:ext cx="914354" cy="42012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93B590-548F-4053-6B9B-529A0760F9A1}"/>
              </a:ext>
            </a:extLst>
          </p:cNvPr>
          <p:cNvSpPr/>
          <p:nvPr/>
        </p:nvSpPr>
        <p:spPr>
          <a:xfrm>
            <a:off x="7610169" y="3713398"/>
            <a:ext cx="3743632" cy="84385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No differentiation: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(use no grad or detach() 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7498864-91AC-C57A-C4FF-8DD3AE7B54F2}"/>
              </a:ext>
            </a:extLst>
          </p:cNvPr>
          <p:cNvSpPr/>
          <p:nvPr/>
        </p:nvSpPr>
        <p:spPr>
          <a:xfrm>
            <a:off x="7610169" y="3014156"/>
            <a:ext cx="3743632" cy="41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Differentiation performed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129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7DE6B-E829-A010-E146-C07C726C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Value Loss</a:t>
            </a:r>
            <a:endParaRPr lang="ko-KR" altLang="en-US" dirty="0"/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CF72F01C-7638-680C-3D8F-143A95D49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79176"/>
            <a:ext cx="8266516" cy="4842198"/>
          </a:xfr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C15C43-8CB3-1610-26F5-1B1DF078D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32" y="1813712"/>
            <a:ext cx="5239420" cy="530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1DF337-61B8-6F05-72FA-44DB992F7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73" y="2363005"/>
            <a:ext cx="3162379" cy="863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0D074A-025D-3DAA-8672-B2CA036D4DB7}"/>
              </a:ext>
            </a:extLst>
          </p:cNvPr>
          <p:cNvSpPr/>
          <p:nvPr/>
        </p:nvSpPr>
        <p:spPr>
          <a:xfrm>
            <a:off x="7093976" y="3992853"/>
            <a:ext cx="3743632" cy="414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Differentiation performed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9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D975-E395-B9B5-26ED-4CC212DFA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DD66C-C2C0-B93E-3016-5709B5F76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Ex.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CC3FF3-2219-7CAB-59E4-01E88F339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49609" cy="4667250"/>
          </a:xfrm>
        </p:spPr>
        <p:txBody>
          <a:bodyPr>
            <a:normAutofit/>
          </a:bodyPr>
          <a:lstStyle/>
          <a:p>
            <a:r>
              <a:rPr lang="en-US" altLang="ko-KR" dirty="0"/>
              <a:t>Upload ‘</a:t>
            </a:r>
            <a:r>
              <a:rPr lang="en-US" altLang="ko-KR" dirty="0" err="1"/>
              <a:t>proximal_policy_optimizatin.ipynb</a:t>
            </a:r>
            <a:r>
              <a:rPr lang="en-US" altLang="ko-KR" dirty="0"/>
              <a:t>’ file onto Colab</a:t>
            </a:r>
          </a:p>
          <a:p>
            <a:r>
              <a:rPr lang="en-US" altLang="ko-KR" dirty="0"/>
              <a:t>The notebook includes ‘Mujoco’ environment, ‘Half Cheetah’</a:t>
            </a:r>
          </a:p>
          <a:p>
            <a:r>
              <a:rPr lang="en-US" altLang="ko-KR" dirty="0"/>
              <a:t>State(17):</a:t>
            </a:r>
          </a:p>
          <a:p>
            <a:pPr lvl="1"/>
            <a:r>
              <a:rPr lang="en-US" altLang="ko-KR" dirty="0"/>
              <a:t>(body parts) position, </a:t>
            </a:r>
          </a:p>
          <a:p>
            <a:pPr lvl="1"/>
            <a:r>
              <a:rPr lang="en-US" altLang="ko-KR" dirty="0"/>
              <a:t>(</a:t>
            </a:r>
            <a:r>
              <a:rPr lang="en-US" altLang="ko-KR" dirty="0" err="1"/>
              <a:t>roter</a:t>
            </a:r>
            <a:r>
              <a:rPr lang="en-US" altLang="ko-KR" dirty="0"/>
              <a:t>, axis) angle or velocity </a:t>
            </a:r>
          </a:p>
          <a:p>
            <a:r>
              <a:rPr lang="en-US" altLang="ko-KR" dirty="0"/>
              <a:t>Action(6):</a:t>
            </a:r>
          </a:p>
          <a:p>
            <a:pPr lvl="1"/>
            <a:r>
              <a:rPr lang="en-US" altLang="ko-KR" dirty="0"/>
              <a:t>Torque on 6 </a:t>
            </a:r>
            <a:r>
              <a:rPr lang="en-US" altLang="ko-KR" dirty="0" err="1"/>
              <a:t>roters</a:t>
            </a:r>
            <a:r>
              <a:rPr lang="en-US" altLang="ko-KR" dirty="0"/>
              <a:t> (-1~1)</a:t>
            </a:r>
          </a:p>
          <a:p>
            <a:r>
              <a:rPr lang="en-US" altLang="ko-KR" dirty="0"/>
              <a:t>Reward:</a:t>
            </a:r>
          </a:p>
          <a:p>
            <a:pPr lvl="1"/>
            <a:r>
              <a:rPr lang="en-US" altLang="ko-KR" dirty="0" err="1"/>
              <a:t>Forward_reward</a:t>
            </a:r>
            <a:r>
              <a:rPr lang="en-US" altLang="ko-KR" dirty="0"/>
              <a:t>: moving-forward reward</a:t>
            </a:r>
          </a:p>
          <a:p>
            <a:pPr lvl="1"/>
            <a:r>
              <a:rPr lang="en-US" altLang="ko-KR" dirty="0" err="1"/>
              <a:t>ctrl_cost</a:t>
            </a:r>
            <a:r>
              <a:rPr lang="en-US" altLang="ko-KR" dirty="0"/>
              <a:t>: penalty in taking too large action</a:t>
            </a:r>
          </a:p>
          <a:p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24CC4CB-0991-FAAA-AFB9-A262BF4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960914"/>
            <a:ext cx="3299278" cy="32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1CA55-21B9-2F65-2CC4-885092B3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Adv. Using 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(s’) - V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(s)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Adv. Using action-value function: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A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(s, a) = r +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dirty="0"/>
                  <a:t>Q</a:t>
                </a:r>
                <a:r>
                  <a:rPr lang="ko-KR" altLang="en-US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 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25C56CA-2197-A453-A65D-211CB47F4A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E3324DB-2B8D-7832-AF77-41E51EB0E04B}"/>
              </a:ext>
            </a:extLst>
          </p:cNvPr>
          <p:cNvCxnSpPr/>
          <p:nvPr/>
        </p:nvCxnSpPr>
        <p:spPr>
          <a:xfrm>
            <a:off x="4764314" y="3232056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EAF2FC-A895-843F-D387-063D729523A4}"/>
              </a:ext>
            </a:extLst>
          </p:cNvPr>
          <p:cNvSpPr/>
          <p:nvPr/>
        </p:nvSpPr>
        <p:spPr>
          <a:xfrm>
            <a:off x="2801259" y="2300287"/>
            <a:ext cx="2902856" cy="615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34864-4D19-D5A1-BBBB-F7D2A3B3A0F5}"/>
              </a:ext>
            </a:extLst>
          </p:cNvPr>
          <p:cNvSpPr txBox="1"/>
          <p:nvPr/>
        </p:nvSpPr>
        <p:spPr>
          <a:xfrm>
            <a:off x="5506359" y="2967335"/>
            <a:ext cx="3722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1-step TD error!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07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43E22-1137-CD65-FC6C-C5360E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Actor loss using value function Adv.: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ko-KR" altLang="en-US" i="1" baseline="30000">
                        <a:latin typeface="Cambria Math" panose="02040503050406030204" pitchFamily="18" charset="0"/>
                      </a:rPr>
                      <m:t>𝜋𝜃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Actor loss using action-value function Adv.: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(s, a)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ko-KR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ea typeface="Cambria Math" panose="02040503050406030204" pitchFamily="18" charset="0"/>
                  </a:rPr>
                  <a:t>                   or</a:t>
                </a:r>
              </a:p>
              <a:p>
                <a:pPr marL="0" indent="0">
                  <a:buNone/>
                </a:pP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𝑎𝑐𝑡𝑜𝑟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2400" i="1" baseline="-2500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sub>
                      <m:sup/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𝑠𝑔</m:t>
                        </m:r>
                      </m:e>
                    </m:nary>
                  </m:oMath>
                </a14:m>
                <a:r>
                  <a:rPr lang="en-US" altLang="ko-KR" sz="2400" dirty="0"/>
                  <a:t>(r +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2400" dirty="0"/>
                  <a:t>Q</a:t>
                </a:r>
                <a:r>
                  <a:rPr lang="ko-KR" altLang="en-US" sz="2400" baseline="30000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2400" dirty="0"/>
                  <a:t>(s’, a’) –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nary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ko-KR" altLang="en-US" sz="2400" i="1" baseline="3000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ko-KR" altLang="en-US" sz="24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ko-KR" altLang="en-US" sz="2400" i="1" baseline="-2500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3BF26EA-8B20-92B2-39A5-E1BC90FC0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61C6ACF-F40F-A700-258F-7826368EC321}"/>
              </a:ext>
            </a:extLst>
          </p:cNvPr>
          <p:cNvSpPr/>
          <p:nvPr/>
        </p:nvSpPr>
        <p:spPr>
          <a:xfrm>
            <a:off x="5399316" y="2387373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0E34B0-2900-98F9-7889-E118B32FD659}"/>
              </a:ext>
            </a:extLst>
          </p:cNvPr>
          <p:cNvSpPr/>
          <p:nvPr/>
        </p:nvSpPr>
        <p:spPr>
          <a:xfrm>
            <a:off x="4593773" y="5137831"/>
            <a:ext cx="2061027" cy="559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905398F-596E-CE18-0141-50E4FA727822}"/>
              </a:ext>
            </a:extLst>
          </p:cNvPr>
          <p:cNvCxnSpPr/>
          <p:nvPr/>
        </p:nvCxnSpPr>
        <p:spPr>
          <a:xfrm>
            <a:off x="6331857" y="3211121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921E0E-B715-4289-81E9-F41AE652F871}"/>
              </a:ext>
            </a:extLst>
          </p:cNvPr>
          <p:cNvSpPr txBox="1"/>
          <p:nvPr/>
        </p:nvSpPr>
        <p:spPr>
          <a:xfrm>
            <a:off x="7073902" y="2946400"/>
            <a:ext cx="42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DBB830-17DF-C387-E735-7831DA4A301D}"/>
              </a:ext>
            </a:extLst>
          </p:cNvPr>
          <p:cNvCxnSpPr/>
          <p:nvPr/>
        </p:nvCxnSpPr>
        <p:spPr>
          <a:xfrm>
            <a:off x="6242955" y="6112379"/>
            <a:ext cx="653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5516EA-D63E-ABF4-CCCB-085E5B648BC6}"/>
              </a:ext>
            </a:extLst>
          </p:cNvPr>
          <p:cNvSpPr txBox="1"/>
          <p:nvPr/>
        </p:nvSpPr>
        <p:spPr>
          <a:xfrm>
            <a:off x="6985000" y="5847658"/>
            <a:ext cx="4279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Could be n-step TD target!</a:t>
            </a:r>
            <a:endParaRPr lang="ko-KR" alt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98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94558-B186-FA96-2CF2-E9B5E53B4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7D732C-7297-9211-0113-EF362601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7553"/>
            <a:ext cx="8784771" cy="3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0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DC47B9-DFA1-9AE4-A9D1-ECEBDA91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Advantage function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0D7DB-95A1-6A08-6D3B-9ADF47BAB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3988"/>
            <a:ext cx="9198345" cy="399006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911CC3B-F8AD-E641-C2ED-608B53523BCC}"/>
              </a:ext>
            </a:extLst>
          </p:cNvPr>
          <p:cNvCxnSpPr>
            <a:cxnSpLocks/>
          </p:cNvCxnSpPr>
          <p:nvPr/>
        </p:nvCxnSpPr>
        <p:spPr>
          <a:xfrm>
            <a:off x="3921899" y="3084370"/>
            <a:ext cx="19418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D07EAAF-D25A-B83A-4511-B34E029333F0}"/>
              </a:ext>
            </a:extLst>
          </p:cNvPr>
          <p:cNvCxnSpPr>
            <a:cxnSpLocks/>
          </p:cNvCxnSpPr>
          <p:nvPr/>
        </p:nvCxnSpPr>
        <p:spPr>
          <a:xfrm>
            <a:off x="1098870" y="3802827"/>
            <a:ext cx="26458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15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2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3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4.xml><?xml version="1.0" encoding="utf-8"?>
<Control xmlns="http://schemas.microsoft.com/VisualStudio/2011/storyboarding/control">
  <Id Name="bf934919-9a90-4a3a-baa3-8bd5dde7b2f8" Revision="1" Stencil="System.MyShapes" StencilVersion="1.0"/>
</Control>
</file>

<file path=customXml/itemProps1.xml><?xml version="1.0" encoding="utf-8"?>
<ds:datastoreItem xmlns:ds="http://schemas.openxmlformats.org/officeDocument/2006/customXml" ds:itemID="{95B5A356-9E4F-45D3-8A52-8A021A9225B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74A33C2A-9A67-4FC6-9372-42320A900EC9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4184BF5E-E5E8-44F9-9FD4-96334D503BD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3E91194-DB5C-423C-B782-9C55B418870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8785</TotalTime>
  <Words>2569</Words>
  <Application>Microsoft Office PowerPoint</Application>
  <PresentationFormat>와이드스크린</PresentationFormat>
  <Paragraphs>386</Paragraphs>
  <Slides>54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맑은 고딕</vt:lpstr>
      <vt:lpstr>Arial</vt:lpstr>
      <vt:lpstr>Cambria Math</vt:lpstr>
      <vt:lpstr>Lato</vt:lpstr>
      <vt:lpstr>Wingdings</vt:lpstr>
      <vt:lpstr>Office 테마</vt:lpstr>
      <vt:lpstr>Actor-Critic:PPO</vt:lpstr>
      <vt:lpstr>Contents</vt:lpstr>
      <vt:lpstr>Advantage  GAE</vt:lpstr>
      <vt:lpstr>Advantage function </vt:lpstr>
      <vt:lpstr>Advantage function </vt:lpstr>
      <vt:lpstr>Advantage function </vt:lpstr>
      <vt:lpstr>Advantage function </vt:lpstr>
      <vt:lpstr>Advantage function </vt:lpstr>
      <vt:lpstr>Advantage function </vt:lpstr>
      <vt:lpstr>GAE</vt:lpstr>
      <vt:lpstr>GAE</vt:lpstr>
      <vt:lpstr>GAE</vt:lpstr>
      <vt:lpstr>GAE</vt:lpstr>
      <vt:lpstr>Off-policy PG Off-policy AC</vt:lpstr>
      <vt:lpstr>Off-policy Policy Gradient</vt:lpstr>
      <vt:lpstr>Off-policy Policy Gradient</vt:lpstr>
      <vt:lpstr>Off-policy Policy Gradient</vt:lpstr>
      <vt:lpstr>Off-policy Policy Gradient</vt:lpstr>
      <vt:lpstr>Off-policy Actor-Critic</vt:lpstr>
      <vt:lpstr>Off-policy Actor-Critic</vt:lpstr>
      <vt:lpstr>Proximal Policy Optimization(PPO)</vt:lpstr>
      <vt:lpstr>Overview</vt:lpstr>
      <vt:lpstr>Overview</vt:lpstr>
      <vt:lpstr>Method</vt:lpstr>
      <vt:lpstr>Method</vt:lpstr>
      <vt:lpstr>Method</vt:lpstr>
      <vt:lpstr>Objective</vt:lpstr>
      <vt:lpstr>Objective</vt:lpstr>
      <vt:lpstr>Objective</vt:lpstr>
      <vt:lpstr>Results</vt:lpstr>
      <vt:lpstr>Results</vt:lpstr>
      <vt:lpstr>Results</vt:lpstr>
      <vt:lpstr>Results</vt:lpstr>
      <vt:lpstr>Results</vt:lpstr>
      <vt:lpstr>Code Ex.</vt:lpstr>
      <vt:lpstr>Code Ex.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PPO Continuous Action</vt:lpstr>
      <vt:lpstr>Continuous Action</vt:lpstr>
      <vt:lpstr>Init Buffer Class</vt:lpstr>
      <vt:lpstr>Collecting episodes</vt:lpstr>
      <vt:lpstr>Loss function</vt:lpstr>
      <vt:lpstr>Policy Loss</vt:lpstr>
      <vt:lpstr>Value Loss</vt:lpstr>
      <vt:lpstr>Code Ex.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보강2.HER</dc:title>
  <dc:creator>박진</dc:creator>
  <cp:lastModifiedBy>박진</cp:lastModifiedBy>
  <cp:revision>13</cp:revision>
  <dcterms:created xsi:type="dcterms:W3CDTF">2024-03-06T07:45:10Z</dcterms:created>
  <dcterms:modified xsi:type="dcterms:W3CDTF">2024-06-05T05:17:55Z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